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355" r:id="rId3"/>
    <p:sldId id="353" r:id="rId4"/>
    <p:sldId id="354" r:id="rId5"/>
    <p:sldId id="377" r:id="rId6"/>
    <p:sldId id="378" r:id="rId7"/>
    <p:sldId id="379" r:id="rId8"/>
    <p:sldId id="381" r:id="rId9"/>
    <p:sldId id="382" r:id="rId10"/>
    <p:sldId id="383" r:id="rId11"/>
    <p:sldId id="380" r:id="rId12"/>
    <p:sldId id="287" r:id="rId13"/>
    <p:sldId id="345" r:id="rId14"/>
    <p:sldId id="359" r:id="rId15"/>
    <p:sldId id="360" r:id="rId16"/>
    <p:sldId id="361" r:id="rId17"/>
    <p:sldId id="362" r:id="rId18"/>
    <p:sldId id="363" r:id="rId19"/>
    <p:sldId id="266" r:id="rId20"/>
    <p:sldId id="387" r:id="rId21"/>
    <p:sldId id="386" r:id="rId22"/>
    <p:sldId id="388" r:id="rId23"/>
    <p:sldId id="373" r:id="rId24"/>
    <p:sldId id="357" r:id="rId25"/>
    <p:sldId id="324" r:id="rId26"/>
    <p:sldId id="367" r:id="rId27"/>
    <p:sldId id="372" r:id="rId28"/>
    <p:sldId id="368" r:id="rId29"/>
    <p:sldId id="337" r:id="rId30"/>
    <p:sldId id="325" r:id="rId31"/>
    <p:sldId id="365" r:id="rId32"/>
    <p:sldId id="371" r:id="rId33"/>
    <p:sldId id="370" r:id="rId34"/>
    <p:sldId id="374" r:id="rId35"/>
    <p:sldId id="376" r:id="rId36"/>
    <p:sldId id="375" r:id="rId37"/>
    <p:sldId id="358" r:id="rId38"/>
    <p:sldId id="338" r:id="rId39"/>
    <p:sldId id="389" r:id="rId40"/>
    <p:sldId id="356" r:id="rId41"/>
    <p:sldId id="267" r:id="rId42"/>
    <p:sldId id="269" r:id="rId43"/>
    <p:sldId id="275" r:id="rId44"/>
    <p:sldId id="272" r:id="rId45"/>
    <p:sldId id="271" r:id="rId46"/>
    <p:sldId id="274" r:id="rId47"/>
    <p:sldId id="276" r:id="rId48"/>
    <p:sldId id="277" r:id="rId49"/>
    <p:sldId id="278" r:id="rId50"/>
    <p:sldId id="273" r:id="rId51"/>
    <p:sldId id="259" r:id="rId52"/>
    <p:sldId id="310" r:id="rId53"/>
    <p:sldId id="288" r:id="rId54"/>
    <p:sldId id="295" r:id="rId55"/>
    <p:sldId id="289" r:id="rId56"/>
    <p:sldId id="290" r:id="rId57"/>
    <p:sldId id="291" r:id="rId58"/>
    <p:sldId id="292" r:id="rId59"/>
    <p:sldId id="294" r:id="rId60"/>
    <p:sldId id="318" r:id="rId61"/>
    <p:sldId id="298" r:id="rId62"/>
    <p:sldId id="296" r:id="rId63"/>
    <p:sldId id="293" r:id="rId64"/>
    <p:sldId id="299" r:id="rId65"/>
    <p:sldId id="301" r:id="rId66"/>
    <p:sldId id="300" r:id="rId67"/>
    <p:sldId id="302" r:id="rId68"/>
    <p:sldId id="304" r:id="rId69"/>
    <p:sldId id="336" r:id="rId70"/>
    <p:sldId id="347" r:id="rId71"/>
    <p:sldId id="350" r:id="rId72"/>
    <p:sldId id="330" r:id="rId73"/>
    <p:sldId id="331" r:id="rId74"/>
    <p:sldId id="332" r:id="rId75"/>
    <p:sldId id="333" r:id="rId76"/>
    <p:sldId id="312" r:id="rId77"/>
    <p:sldId id="320" r:id="rId78"/>
    <p:sldId id="321" r:id="rId79"/>
    <p:sldId id="335" r:id="rId80"/>
    <p:sldId id="314" r:id="rId81"/>
    <p:sldId id="315" r:id="rId82"/>
    <p:sldId id="341" r:id="rId83"/>
    <p:sldId id="342" r:id="rId84"/>
    <p:sldId id="343" r:id="rId85"/>
    <p:sldId id="316" r:id="rId86"/>
    <p:sldId id="344" r:id="rId87"/>
    <p:sldId id="317" r:id="rId88"/>
    <p:sldId id="308" r:id="rId89"/>
    <p:sldId id="263" r:id="rId90"/>
    <p:sldId id="270" r:id="rId91"/>
    <p:sldId id="346" r:id="rId92"/>
    <p:sldId id="282" r:id="rId93"/>
    <p:sldId id="284"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7567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autoAdjust="0"/>
    <p:restoredTop sz="93404" autoAdjust="0"/>
  </p:normalViewPr>
  <p:slideViewPr>
    <p:cSldViewPr snapToGrid="0">
      <p:cViewPr varScale="1">
        <p:scale>
          <a:sx n="102" d="100"/>
          <a:sy n="102" d="100"/>
        </p:scale>
        <p:origin x="-1080" y="-90"/>
      </p:cViewPr>
      <p:guideLst>
        <p:guide orient="horz" pos="2160"/>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D5466-29AE-4CD4-A6EA-027AB120595E}" type="datetimeFigureOut">
              <a:rPr lang="en-US" smtClean="0"/>
              <a:pPr/>
              <a:t>6/15/2011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6F9AC-A31A-4D98-8634-949A3BE76E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UI</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aware</a:t>
            </a:r>
            <a:r>
              <a:rPr lang="en-US" baseline="0" dirty="0" smtClean="0"/>
              <a:t> that on the transaction export, we try to cache the file ahead of time so that the export is fast.  Look at this table to see the status for the sample or samples you are exporting.  This does not apply to the student-step and student-problem rollups, only the transaction format.</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p:txBody>
      </p:sp>
      <p:sp>
        <p:nvSpPr>
          <p:cNvPr id="4" name="Slide Number Placeholder 3"/>
          <p:cNvSpPr>
            <a:spLocks noGrp="1"/>
          </p:cNvSpPr>
          <p:nvPr>
            <p:ph type="sldNum" sz="quarter" idx="10"/>
          </p:nvPr>
        </p:nvSpPr>
        <p:spPr/>
        <p:txBody>
          <a:bodyPr/>
          <a:lstStyle/>
          <a:p>
            <a:fld id="{3936F9AC-A31A-4D98-8634-949A3BE76E77}"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project page where we post news.</a:t>
            </a:r>
            <a:r>
              <a:rPr lang="en-US" baseline="0" dirty="0" smtClean="0"/>
              <a:t>  Its also where you can download the logging library tools, the validation tools, and other downloads.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a:t>
            </a:r>
            <a:r>
              <a:rPr lang="en-US" baseline="0" dirty="0" smtClean="0"/>
              <a:t> POINT: </a:t>
            </a:r>
            <a:r>
              <a:rPr lang="en-US" dirty="0" smtClean="0"/>
              <a:t>Make sure all the participants</a:t>
            </a:r>
            <a:r>
              <a:rPr lang="en-US" baseline="0" dirty="0" smtClean="0"/>
              <a:t> are on this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Define KC and KC Model.</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A chance for a student to demonstrate that he or she has learned a KC.</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relative</a:t>
            </a:r>
            <a:r>
              <a:rPr lang="en-US" baseline="0" dirty="0" smtClean="0"/>
              <a:t> to KC. Increases with </a:t>
            </a:r>
            <a:r>
              <a:rPr lang="en-US" i="1" baseline="0" dirty="0" smtClean="0"/>
              <a:t>steps</a:t>
            </a:r>
            <a:r>
              <a:rPr lang="en-US" i="0" baseline="0" dirty="0" smtClean="0"/>
              <a:t>, not with transactions.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row is an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59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English version. When a transaction appears, it’s an attempt.</a:t>
            </a:r>
            <a:br>
              <a:rPr lang="en-US" dirty="0" smtClean="0"/>
            </a:br>
            <a:r>
              <a:rPr lang="en-US" dirty="0" smtClean="0"/>
              <a:t>When the group of transactions appears, this is toward</a:t>
            </a:r>
            <a:r>
              <a:rPr lang="en-US" baseline="0" dirty="0" smtClean="0"/>
              <a:t> a step. The group is considered an “observation”.</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KCs, lots of practice.</a:t>
            </a:r>
            <a:r>
              <a:rPr lang="en-US" baseline="0" dirty="0" smtClean="0"/>
              <a:t> Doesn’t show learning of “area formula” or “non-area formula”. This is to say that either a step uses a “Area formula” knowledge component or it uses a “Non-area formula” knowledge component. </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Plenty examples of not</a:t>
            </a:r>
            <a:r>
              <a:rPr lang="en-US" baseline="0" dirty="0" smtClean="0"/>
              <a:t> smooth curves. In this particular dataset, work was done to analyze the user interface of the tutor and the data, and come up with a different KC model.</a:t>
            </a:r>
            <a:br>
              <a:rPr lang="en-US" baseline="0" dirty="0" smtClean="0"/>
            </a:br>
            <a:r>
              <a:rPr lang="en-US" dirty="0" smtClean="0"/>
              <a:t>So, why is this useful? Why care</a:t>
            </a:r>
            <a:r>
              <a:rPr lang="en-US" baseline="0" dirty="0" smtClean="0"/>
              <a:t> whether you can make smoother curves?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do this IN DataShop, but worth considering the implications.</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68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 on learning curve shows line</a:t>
            </a:r>
            <a:r>
              <a:rPr lang="en-US" baseline="0" dirty="0" smtClean="0"/>
              <a:t> per sample.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Switch to IWT</a:t>
            </a:r>
            <a:r>
              <a:rPr lang="en-US" baseline="0" dirty="0" smtClean="0"/>
              <a:t> Self-Explanation Study 0 (pilot) (Fall 2008)</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 common error in English article usage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79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96B19-3DA0-4515-B8DF-A570499AF99D}" type="slidenum">
              <a:rPr lang="en-US"/>
              <a:pPr/>
              <a:t>82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smtClean="0"/>
              <a:t>Directly</a:t>
            </a:r>
            <a:r>
              <a:rPr lang="en-US" baseline="0" dirty="0" smtClean="0"/>
              <a:t> refers to real-time logging of data. In this situation, a tutor that is instrumented to log to DataShop sends its data over the web to a logging database. With a system like CTAT, this capability is built in.</a:t>
            </a:r>
          </a:p>
          <a:p>
            <a:endParaRPr lang="en-US" baseline="0" dirty="0" smtClean="0"/>
          </a:p>
          <a:p>
            <a:r>
              <a:rPr lang="en-US" baseline="0" dirty="0" smtClean="0"/>
              <a:t>Indirect logging—you might be storing data in your own format on your own hard disk or server. In this case, you’d need to consider how to convert your data from your format to </a:t>
            </a:r>
            <a:r>
              <a:rPr lang="en-US" baseline="0" dirty="0" err="1" smtClean="0"/>
              <a:t>DataShop’s</a:t>
            </a:r>
            <a:r>
              <a:rPr lang="en-US" baseline="0" dirty="0" smtClean="0"/>
              <a: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DataShop has two similar formats,</a:t>
            </a:r>
            <a:r>
              <a:rPr lang="en-US" baseline="0" dirty="0" smtClean="0"/>
              <a:t> XML and tab-delimited. Tab-delimited is tabular, like an Excel spreadsheet. XML, if you’re not familiar, is like HTML; it’s a way of marking up, or describing, text; except with XML, those descriptions correspond to our format. </a:t>
            </a:r>
          </a:p>
          <a:p>
            <a:endParaRPr lang="en-US" baseline="0" dirty="0" smtClean="0"/>
          </a:p>
          <a:p>
            <a:r>
              <a:rPr lang="en-US" baseline="0" dirty="0" smtClean="0"/>
              <a:t>So how do they differ? Tab-delimited is generally simpler; why not just choose that format?</a:t>
            </a:r>
          </a:p>
          <a:p>
            <a:endParaRPr lang="en-US" baseline="0" dirty="0" smtClean="0"/>
          </a:p>
          <a:p>
            <a:r>
              <a:rPr lang="en-US" baseline="0" dirty="0" smtClean="0"/>
              <a:t>XML is richer. You have access to more fields, one of the most important being “problem start time”—you can say exactly when something was presented to a student or user. If you’re doing any type of latency-based analysis, this information might be crucial. Right now, it’s only available in the XML format.</a:t>
            </a:r>
          </a:p>
          <a:p>
            <a:endParaRPr lang="en-US" baseline="0" dirty="0" smtClean="0"/>
          </a:p>
          <a:p>
            <a:r>
              <a:rPr lang="en-US" baseline="0" dirty="0" smtClean="0"/>
              <a:t>XML, however, is more verbose—more lines of text to describe roughly the same thing—and its usually generated by a program. </a:t>
            </a:r>
          </a:p>
          <a:p>
            <a:endParaRPr lang="en-US" baseline="0" dirty="0" smtClean="0"/>
          </a:p>
          <a:p>
            <a:r>
              <a:rPr lang="en-US" baseline="0" dirty="0" smtClean="0"/>
              <a:t>Why tab-delimited? It’s more concise, editable in Excel, more human-readable. But it’s less rich.</a:t>
            </a:r>
          </a:p>
        </p:txBody>
      </p:sp>
      <p:sp>
        <p:nvSpPr>
          <p:cNvPr id="4" name="Slide Number Placeholder 3"/>
          <p:cNvSpPr>
            <a:spLocks noGrp="1"/>
          </p:cNvSpPr>
          <p:nvPr>
            <p:ph type="sldNum" sz="quarter" idx="10"/>
          </p:nvPr>
        </p:nvSpPr>
        <p:spPr/>
        <p:txBody>
          <a:bodyPr/>
          <a:lstStyle/>
          <a:p>
            <a:fld id="{F1604382-697A-43BD-A574-91F385EAA8AF}" type="slidenum">
              <a:rPr lang="en-US" smtClean="0"/>
              <a:pPr/>
              <a:t>83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documentation</a:t>
            </a:r>
            <a:r>
              <a:rPr lang="en-US" baseline="0" dirty="0" smtClean="0"/>
              <a:t> pointers. I won’t say more about this; this information is in your copy of the slides.</a:t>
            </a:r>
            <a:endParaRPr lang="en-US" dirty="0"/>
          </a:p>
        </p:txBody>
      </p:sp>
      <p:sp>
        <p:nvSpPr>
          <p:cNvPr id="4" name="Slide Number Placeholder 3"/>
          <p:cNvSpPr>
            <a:spLocks noGrp="1"/>
          </p:cNvSpPr>
          <p:nvPr>
            <p:ph type="sldNum" sz="quarter" idx="10"/>
          </p:nvPr>
        </p:nvSpPr>
        <p:spPr/>
        <p:txBody>
          <a:bodyPr/>
          <a:lstStyle/>
          <a:p>
            <a:fld id="{F1604382-697A-43BD-A574-91F385EAA8AF}" type="slidenum">
              <a:rPr lang="en-US" smtClean="0"/>
              <a:pPr/>
              <a:t>84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complex table version—SAI</a:t>
            </a:r>
            <a:r>
              <a:rPr lang="en-US" baseline="0" dirty="0" smtClean="0"/>
              <a:t> shown, KCs and Opportunities shown</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you developing</a:t>
            </a:r>
            <a:r>
              <a:rPr lang="en-US" baseline="0" dirty="0" smtClean="0"/>
              <a:t> a program or web application that could benefit from retrieving DataShop data?  Some examples might be teacher reports, data mining or analysis through a programming language… this is an advanced feature that we wanted to mention for future reference.</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86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a:t>
            </a:r>
            <a:r>
              <a:rPr lang="en-US" baseline="0" dirty="0" smtClean="0"/>
              <a:t> into row 2 of </a:t>
            </a:r>
            <a:r>
              <a:rPr lang="en-US" baseline="0" smtClean="0"/>
              <a:t>the problem, where </a:t>
            </a:r>
            <a:r>
              <a:rPr lang="en-US" baseline="0" dirty="0" smtClean="0"/>
              <a:t>we see opportunity counts increase.</a:t>
            </a:r>
            <a:endParaRPr lang="en-US" dirty="0"/>
          </a:p>
        </p:txBody>
      </p:sp>
      <p:sp>
        <p:nvSpPr>
          <p:cNvPr id="4" name="Slide Number Placeholder 3"/>
          <p:cNvSpPr>
            <a:spLocks noGrp="1"/>
          </p:cNvSpPr>
          <p:nvPr>
            <p:ph type="sldNum" sz="quarter" idx="10"/>
          </p:nvPr>
        </p:nvSpPr>
        <p:spPr/>
        <p:txBody>
          <a:bodyPr/>
          <a:lstStyle/>
          <a:p>
            <a:fld id="{60C4C500-A800-452A-9359-C801F50BC12F}"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one transaction, it’s still an</a:t>
            </a:r>
            <a:r>
              <a:rPr lang="en-US" baseline="0" dirty="0" smtClean="0"/>
              <a:t> observation.</a:t>
            </a:r>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ways to get data out of DataShop. </a:t>
            </a:r>
            <a:r>
              <a:rPr lang="en-US" baseline="0" dirty="0" smtClean="0"/>
              <a:t>You can see the columns on the reference sheet we handed out.  Maybe the primary tool you use is Excel or SPSS.  You can get your data out of DataShop to use the data in these tools.  If you use Excel, be aware that Excel tends to automatically format the date/time/number fields for you, possibly resulting in data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36F9AC-A31A-4D98-8634-949A3BE76E77}"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93A3A-AB36-4EA4-9427-DA73EB07DD5F}"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093A3A-AB36-4EA4-9427-DA73EB07DD5F}" type="datetimeFigureOut">
              <a:rPr lang="en-US" smtClean="0"/>
              <a:pPr/>
              <a:t>6/15/2011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093A3A-AB36-4EA4-9427-DA73EB07DD5F}" type="datetimeFigureOut">
              <a:rPr lang="en-US" smtClean="0"/>
              <a:pPr/>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093A3A-AB36-4EA4-9427-DA73EB07DD5F}" type="datetimeFigureOut">
              <a:rPr lang="en-US" smtClean="0"/>
              <a:pPr/>
              <a:t>6/15/2011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093A3A-AB36-4EA4-9427-DA73EB07DD5F}" type="datetimeFigureOut">
              <a:rPr lang="en-US" smtClean="0"/>
              <a:pPr/>
              <a:t>6/15/2011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93A3A-AB36-4EA4-9427-DA73EB07DD5F}" type="datetimeFigureOut">
              <a:rPr lang="en-US" smtClean="0"/>
              <a:pPr/>
              <a:t>6/15/2011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093A3A-AB36-4EA4-9427-DA73EB07DD5F}" type="datetimeFigureOut">
              <a:rPr lang="en-US" smtClean="0"/>
              <a:pPr/>
              <a:t>6/15/2011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4EE27-9F8B-4B87-9290-A9E38F983D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A3A-AB36-4EA4-9427-DA73EB07DD5F}" type="datetimeFigureOut">
              <a:rPr lang="en-US" smtClean="0"/>
              <a:pPr/>
              <a:t>6/15/2011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4EE27-9F8B-4B87-9290-A9E38F983D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pslcdatashop.org/help?page=expor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pslcdatashop.org/videos/making_cans/making_cans.js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pslcdatashop.org/dtd/gui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pslcdatashop.org/help?page=export" TargetMode="External"/><Relationship Id="rId5" Type="http://schemas.openxmlformats.org/officeDocument/2006/relationships/hyperlink" Target="http://pslcdatashop.org/help?page=terms" TargetMode="External"/><Relationship Id="rId4" Type="http://schemas.openxmlformats.org/officeDocument/2006/relationships/hyperlink" Target="http://pslcdatashop.org/about/importverify.html"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3999"/>
            <a:ext cx="8077200" cy="3048001"/>
          </a:xfrm>
        </p:spPr>
        <p:txBody>
          <a:bodyPr>
            <a:normAutofit/>
          </a:bodyPr>
          <a:lstStyle/>
          <a:p>
            <a:pPr algn="l"/>
            <a:r>
              <a:rPr lang="en-US" sz="5400" dirty="0" smtClean="0"/>
              <a:t>DataShop</a:t>
            </a:r>
            <a:br>
              <a:rPr lang="en-US" sz="5400" dirty="0" smtClean="0"/>
            </a:br>
            <a:r>
              <a:rPr lang="en-US" sz="5400" dirty="0" smtClean="0"/>
              <a:t>Import Workshop</a:t>
            </a:r>
            <a:br>
              <a:rPr lang="en-US" sz="5400" dirty="0" smtClean="0"/>
            </a:br>
            <a:endParaRPr lang="en-US" sz="5400" dirty="0"/>
          </a:p>
        </p:txBody>
      </p:sp>
      <p:sp>
        <p:nvSpPr>
          <p:cNvPr id="3" name="Subtitle 2"/>
          <p:cNvSpPr>
            <a:spLocks noGrp="1"/>
          </p:cNvSpPr>
          <p:nvPr>
            <p:ph type="subTitle" idx="1"/>
          </p:nvPr>
        </p:nvSpPr>
        <p:spPr>
          <a:xfrm>
            <a:off x="4175393" y="5562600"/>
            <a:ext cx="4130407" cy="533400"/>
          </a:xfrm>
        </p:spPr>
        <p:txBody>
          <a:bodyPr>
            <a:noAutofit/>
          </a:bodyPr>
          <a:lstStyle/>
          <a:p>
            <a:pPr algn="r"/>
            <a:r>
              <a:rPr lang="en-US" sz="2400" dirty="0" smtClean="0"/>
              <a:t>Tuesday, June 14, 2011</a:t>
            </a:r>
            <a:endParaRPr lang="en-US" sz="2400" dirty="0"/>
          </a:p>
        </p:txBody>
      </p:sp>
      <p:grpSp>
        <p:nvGrpSpPr>
          <p:cNvPr id="5" name="Group 4"/>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txBox="1">
            <a:spLocks/>
          </p:cNvSpPr>
          <p:nvPr/>
        </p:nvSpPr>
        <p:spPr>
          <a:xfrm>
            <a:off x="381000" y="4406900"/>
            <a:ext cx="7772400" cy="760011"/>
          </a:xfrm>
          <a:prstGeom prst="rect">
            <a:avLst/>
          </a:prstGeom>
        </p:spPr>
        <p:txBody>
          <a:bodyPr vert="horz" lIns="91440" tIns="45720" rIns="91440" bIns="45720" rtlCol="0" anchor="ctr">
            <a:normAutofit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http://pslcdatashop.org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Enjoy!</a:t>
            </a:r>
            <a:endParaRPr lang="en-US" dirty="0"/>
          </a:p>
        </p:txBody>
      </p:sp>
      <p:sp>
        <p:nvSpPr>
          <p:cNvPr id="11" name="Rectangle 10"/>
          <p:cNvSpPr/>
          <p:nvPr/>
        </p:nvSpPr>
        <p:spPr>
          <a:xfrm>
            <a:off x="1337482" y="2121158"/>
            <a:ext cx="7014948" cy="2328012"/>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http://pslcdatashop.org</a:t>
            </a:r>
          </a:p>
          <a:p>
            <a:pPr algn="ctr"/>
            <a:r>
              <a:rPr lang="en-US" sz="3200" dirty="0" smtClean="0"/>
              <a:t>datashop-help@lists.andrew.cmu.edu</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THE DATA MODEL</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 Placeholder 9"/>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1200"/>
              </a:spcBef>
            </a:pPr>
            <a:r>
              <a:rPr lang="en-US" b="1" dirty="0" smtClean="0"/>
              <a:t>Problem</a:t>
            </a:r>
            <a:r>
              <a:rPr lang="en-US" dirty="0" smtClean="0"/>
              <a:t>: a task for a student to perform that typically involves multiple steps</a:t>
            </a:r>
          </a:p>
          <a:p>
            <a:pPr>
              <a:spcBef>
                <a:spcPts val="1200"/>
              </a:spcBef>
            </a:pPr>
            <a:r>
              <a:rPr lang="en-US" b="1" dirty="0" smtClean="0"/>
              <a:t>Step</a:t>
            </a:r>
            <a:r>
              <a:rPr lang="en-US" dirty="0" smtClean="0"/>
              <a:t>: an observable part of the solution to a problem</a:t>
            </a:r>
          </a:p>
          <a:p>
            <a:pPr>
              <a:spcBef>
                <a:spcPts val="1200"/>
              </a:spcBef>
            </a:pPr>
            <a:r>
              <a:rPr lang="en-US" b="1" dirty="0" smtClean="0"/>
              <a:t>Transaction</a:t>
            </a:r>
            <a:r>
              <a:rPr lang="en-US" dirty="0" smtClean="0"/>
              <a:t>: an interaction between the student and the tutoring system.</a:t>
            </a:r>
          </a:p>
          <a:p>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itle 9"/>
          <p:cNvSpPr>
            <a:spLocks noGrp="1"/>
          </p:cNvSpPr>
          <p:nvPr>
            <p:ph type="title"/>
          </p:nvPr>
        </p:nvSpPr>
        <p:spPr>
          <a:xfrm>
            <a:off x="457200" y="274638"/>
            <a:ext cx="8229600" cy="1143000"/>
          </a:xfrm>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KC</a:t>
            </a:r>
            <a:r>
              <a:rPr lang="en-US" dirty="0" smtClean="0"/>
              <a:t>: Knowledge component</a:t>
            </a:r>
          </a:p>
          <a:p>
            <a:pPr lvl="1"/>
            <a:r>
              <a:rPr lang="en-US" dirty="0" smtClean="0"/>
              <a:t>also known as a skill/concept/fact</a:t>
            </a:r>
          </a:p>
          <a:p>
            <a:pPr lvl="1"/>
            <a:r>
              <a:rPr lang="en-US" dirty="0" smtClean="0"/>
              <a:t>a piece of information that can be used to accomplish tasks</a:t>
            </a:r>
          </a:p>
          <a:p>
            <a:r>
              <a:rPr lang="en-US" b="1" dirty="0" smtClean="0"/>
              <a:t>KC Model:</a:t>
            </a:r>
          </a:p>
          <a:p>
            <a:pPr lvl="1"/>
            <a:r>
              <a:rPr lang="en-US" dirty="0" smtClean="0"/>
              <a:t>also known as a cognitive model or skill model</a:t>
            </a:r>
          </a:p>
          <a:p>
            <a:pPr lvl="1"/>
            <a:r>
              <a:rPr lang="en-US" dirty="0" smtClean="0"/>
              <a:t>a mapping between correct steps and knowledge components</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9"/>
          <p:cNvSpPr>
            <a:spLocks noGrp="1"/>
          </p:cNvSpPr>
          <p:nvPr>
            <p:ph type="title"/>
          </p:nvPr>
        </p:nvSpPr>
        <p:spPr/>
        <p:txBody>
          <a:bodyPr/>
          <a:lstStyle/>
          <a:p>
            <a:r>
              <a:rPr lang="en-US" dirty="0" smtClean="0"/>
              <a:t>DataShop Terminology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143000"/>
          <a:ext cx="2159000" cy="2630805"/>
        </p:xfrm>
        <a:graphic>
          <a:graphicData uri="http://schemas.openxmlformats.org/drawingml/2006/table">
            <a:tbl>
              <a:tblPr/>
              <a:tblGrid>
                <a:gridCol w="1079500"/>
                <a:gridCol w="1079500"/>
              </a:tblGrid>
              <a:tr h="190500">
                <a:tc>
                  <a:txBody>
                    <a:bodyPr/>
                    <a:lstStyle/>
                    <a:p>
                      <a:pPr algn="l" fontAlgn="b"/>
                      <a:r>
                        <a:rPr lang="en-US" sz="1100" b="1" i="0" u="none" strike="noStrike" dirty="0">
                          <a:solidFill>
                            <a:srgbClr val="000000"/>
                          </a:solidFill>
                          <a:latin typeface="Calibri"/>
                        </a:rPr>
                        <a:t>Base1</a:t>
                      </a:r>
                    </a:p>
                  </a:txBody>
                  <a:tcPr marL="9525" marR="9525" marT="9525" marB="0" anchor="b">
                    <a:lnL>
                      <a:noFill/>
                    </a:lnL>
                    <a:lnR>
                      <a:noFill/>
                    </a:lnR>
                    <a:lnT>
                      <a:noFill/>
                    </a:lnT>
                    <a:lnB>
                      <a:noFill/>
                    </a:lnB>
                  </a:tcPr>
                </a:tc>
                <a:tc>
                  <a:txBody>
                    <a:bodyPr/>
                    <a:lstStyle/>
                    <a:p>
                      <a:pPr algn="l" fontAlgn="b"/>
                      <a:r>
                        <a:rPr lang="en-US" sz="1100" b="1" i="0" u="none" strike="noStrike" dirty="0" smtClean="0">
                          <a:solidFill>
                            <a:srgbClr val="000000"/>
                          </a:solidFill>
                          <a:latin typeface="Calibri"/>
                        </a:rPr>
                        <a:t>6</a:t>
                      </a:r>
                      <a:endParaRPr lang="en-US" sz="1100" b="1"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Base2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Base3</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ExpandedPower1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100,000,000</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ExpandedPower2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ExpandedPower3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Exponent1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8</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Exponent2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Exponent3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GeneralHelpGoalNode</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Multiplier1</a:t>
                      </a:r>
                    </a:p>
                  </a:txBody>
                  <a:tcPr marL="9525" marR="9525" marT="9525" marB="0" anchor="b">
                    <a:lnL>
                      <a:noFill/>
                    </a:lnL>
                    <a:lnR>
                      <a:noFill/>
                    </a:lnR>
                    <a:lnT>
                      <a:noFill/>
                    </a:lnT>
                    <a:lnB>
                      <a:noFill/>
                    </a:lnB>
                  </a:tcPr>
                </a:tc>
                <a:tc>
                  <a:txBody>
                    <a:bodyPr/>
                    <a:lstStyle/>
                    <a:p>
                      <a:pPr algn="l" fontAlgn="b"/>
                      <a:r>
                        <a:rPr lang="en-US" sz="1100" b="0" i="0" u="none" strike="noStrike" dirty="0" smtClean="0">
                          <a:solidFill>
                            <a:srgbClr val="000000"/>
                          </a:solidFill>
                          <a:latin typeface="Calibri"/>
                        </a:rPr>
                        <a:t>6</a:t>
                      </a:r>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a:solidFill>
                            <a:srgbClr val="000000"/>
                          </a:solidFill>
                          <a:latin typeface="Calibri"/>
                        </a:rPr>
                        <a:t>Multiplier2</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r>
                        <a:rPr lang="en-US" sz="1100" b="0" i="0" u="none" strike="noStrike" dirty="0">
                          <a:solidFill>
                            <a:srgbClr val="000000"/>
                          </a:solidFill>
                          <a:latin typeface="Calibri"/>
                        </a:rPr>
                        <a:t>Multiplier3</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pic>
        <p:nvPicPr>
          <p:cNvPr id="5" name="Picture 4" descr="2011-06-01_140329.png"/>
          <p:cNvPicPr>
            <a:picLocks noChangeAspect="1"/>
          </p:cNvPicPr>
          <p:nvPr/>
        </p:nvPicPr>
        <p:blipFill>
          <a:blip r:embed="rId3" cstate="print"/>
          <a:srcRect b="32135"/>
          <a:stretch>
            <a:fillRect/>
          </a:stretch>
        </p:blipFill>
        <p:spPr>
          <a:xfrm>
            <a:off x="221665" y="891654"/>
            <a:ext cx="8700670" cy="44821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0386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505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8 in Multiplier1</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505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a:t>
            </a:r>
            <a:endParaRPr lang="en-US" sz="1600" dirty="0">
              <a:solidFill>
                <a:schemeClr val="tx1">
                  <a:lumMod val="65000"/>
                  <a:lumOff val="35000"/>
                </a:schemeClr>
              </a:solidFill>
              <a:latin typeface="Franklin Gothic Medium" pitchFamily="34" charset="0"/>
            </a:endParaRPr>
          </a:p>
        </p:txBody>
      </p:sp>
      <p:sp>
        <p:nvSpPr>
          <p:cNvPr id="33" name="TextBox 32"/>
          <p:cNvSpPr txBox="1"/>
          <p:nvPr/>
        </p:nvSpPr>
        <p:spPr>
          <a:xfrm>
            <a:off x="457200" y="380517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Ask for hint on next step</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0810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a:t>
            </a:r>
            <a:endParaRPr lang="en-US" sz="1600" dirty="0">
              <a:solidFill>
                <a:schemeClr val="tx1">
                  <a:lumMod val="65000"/>
                  <a:lumOff val="35000"/>
                </a:schemeClr>
              </a:solidFill>
              <a:latin typeface="Franklin Gothic Medium" pitchFamily="34" charset="0"/>
            </a:endParaRPr>
          </a:p>
        </p:txBody>
      </p:sp>
      <p:sp>
        <p:nvSpPr>
          <p:cNvPr id="35" name="TextBox 34"/>
          <p:cNvSpPr txBox="1"/>
          <p:nvPr/>
        </p:nvSpPr>
        <p:spPr>
          <a:xfrm>
            <a:off x="457200" y="4405134"/>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Ask for hint</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10515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10,000 in ExpandedPower1</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705112"/>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100,000 in ExpandedPower1</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500509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8 in Base1</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grpSp>
        <p:nvGrpSpPr>
          <p:cNvPr id="3" name="Group 46"/>
          <p:cNvGrpSpPr/>
          <p:nvPr/>
        </p:nvGrpSpPr>
        <p:grpSpPr>
          <a:xfrm>
            <a:off x="3295072" y="1447800"/>
            <a:ext cx="4440384" cy="262128"/>
            <a:chOff x="3295072" y="1447800"/>
            <a:chExt cx="4440384" cy="262128"/>
          </a:xfrm>
        </p:grpSpPr>
        <p:sp>
          <p:nvSpPr>
            <p:cNvPr id="43" name="Rectangle 42"/>
            <p:cNvSpPr/>
            <p:nvPr/>
          </p:nvSpPr>
          <p:spPr>
            <a:xfrm>
              <a:off x="3295072" y="15240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086928" y="1524000"/>
              <a:ext cx="54864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629400" y="16002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7583056" y="1447800"/>
              <a:ext cx="1524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9" name="TextBox 38"/>
          <p:cNvSpPr txBox="1"/>
          <p:nvPr/>
        </p:nvSpPr>
        <p:spPr>
          <a:xfrm>
            <a:off x="457200" y="530506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6 in Exponent1</a:t>
            </a:r>
            <a:endParaRPr lang="en-US" sz="1600" dirty="0">
              <a:solidFill>
                <a:schemeClr val="tx1">
                  <a:lumMod val="65000"/>
                  <a:lumOff val="35000"/>
                </a:schemeClr>
              </a:solidFill>
              <a:latin typeface="Franklin Gothic Medium" pitchFamily="34" charset="0"/>
            </a:endParaRPr>
          </a:p>
        </p:txBody>
      </p:sp>
      <p:sp>
        <p:nvSpPr>
          <p:cNvPr id="40" name="TextBox 39"/>
          <p:cNvSpPr txBox="1"/>
          <p:nvPr/>
        </p:nvSpPr>
        <p:spPr>
          <a:xfrm>
            <a:off x="457200" y="56050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Enter 5 in Exponent1</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49954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54526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4478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62236" y="1447800"/>
            <a:ext cx="914400" cy="253916"/>
          </a:xfrm>
          <a:prstGeom prst="rect">
            <a:avLst/>
          </a:prstGeom>
        </p:spPr>
        <p:txBody>
          <a:bodyPr wrap="square">
            <a:spAutoFit/>
          </a:bodyPr>
          <a:lstStyle/>
          <a:p>
            <a:r>
              <a:rPr lang="en-US" sz="1050" b="1" dirty="0" smtClean="0">
                <a:solidFill>
                  <a:schemeClr val="tx1">
                    <a:lumMod val="65000"/>
                    <a:lumOff val="35000"/>
                  </a:schemeClr>
                </a:solidFill>
                <a:latin typeface="Verdana" pitchFamily="34" charset="0"/>
              </a:rPr>
              <a:t>100,000</a:t>
            </a:r>
            <a:endParaRPr lang="en-US" sz="1050" b="1" dirty="0">
              <a:latin typeface="Verdana" pitchFamily="34" charset="0"/>
            </a:endParaRPr>
          </a:p>
        </p:txBody>
      </p:sp>
      <p:sp>
        <p:nvSpPr>
          <p:cNvPr id="51" name="Rectangle 50"/>
          <p:cNvSpPr/>
          <p:nvPr/>
        </p:nvSpPr>
        <p:spPr>
          <a:xfrm>
            <a:off x="5029200" y="1447800"/>
            <a:ext cx="914400" cy="253916"/>
          </a:xfrm>
          <a:prstGeom prst="rect">
            <a:avLst/>
          </a:prstGeom>
        </p:spPr>
        <p:txBody>
          <a:bodyPr wrap="square">
            <a:spAutoFit/>
          </a:bodyPr>
          <a:lstStyle/>
          <a:p>
            <a:r>
              <a:rPr lang="en-US" sz="1050" b="1" dirty="0" smtClean="0">
                <a:solidFill>
                  <a:srgbClr val="FF0000"/>
                </a:solidFill>
                <a:latin typeface="Verdana" pitchFamily="34" charset="0"/>
              </a:rPr>
              <a:t>10,000</a:t>
            </a:r>
            <a:endParaRPr lang="en-US" sz="1050" b="1" dirty="0">
              <a:solidFill>
                <a:srgbClr val="FF0000"/>
              </a:solidFill>
              <a:latin typeface="Verdana" pitchFamily="34" charset="0"/>
            </a:endParaRPr>
          </a:p>
        </p:txBody>
      </p:sp>
      <p:sp>
        <p:nvSpPr>
          <p:cNvPr id="52" name="Rectangle 51"/>
          <p:cNvSpPr/>
          <p:nvPr/>
        </p:nvSpPr>
        <p:spPr>
          <a:xfrm>
            <a:off x="6705600" y="15240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3" name="Rectangle 52"/>
          <p:cNvSpPr/>
          <p:nvPr/>
        </p:nvSpPr>
        <p:spPr>
          <a:xfrm>
            <a:off x="7514452" y="1377846"/>
            <a:ext cx="285656" cy="261610"/>
          </a:xfrm>
          <a:prstGeom prst="rect">
            <a:avLst/>
          </a:prstGeom>
        </p:spPr>
        <p:txBody>
          <a:bodyPr wrap="none">
            <a:spAutoFit/>
          </a:bodyPr>
          <a:lstStyle/>
          <a:p>
            <a:r>
              <a:rPr lang="en-US" sz="1050" b="1" dirty="0" smtClean="0">
                <a:solidFill>
                  <a:srgbClr val="FF0000"/>
                </a:solidFill>
                <a:latin typeface="Verdana" pitchFamily="34" charset="0"/>
              </a:rPr>
              <a:t>6</a:t>
            </a:r>
            <a:endParaRPr lang="en-US" sz="1050" b="1" dirty="0">
              <a:solidFill>
                <a:srgbClr val="FF0000"/>
              </a:solidFill>
              <a:latin typeface="Verdana" pitchFamily="34" charset="0"/>
            </a:endParaRPr>
          </a:p>
        </p:txBody>
      </p:sp>
      <p:sp>
        <p:nvSpPr>
          <p:cNvPr id="54" name="Rectangle 53"/>
          <p:cNvSpPr/>
          <p:nvPr/>
        </p:nvSpPr>
        <p:spPr>
          <a:xfrm>
            <a:off x="7525328" y="138083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5</a:t>
            </a:r>
            <a:endParaRPr lang="en-US" sz="1050" b="1" dirty="0">
              <a:latin typeface="Verdana" pitchFamily="34" charset="0"/>
            </a:endParaRPr>
          </a:p>
        </p:txBody>
      </p:sp>
      <p:pic>
        <p:nvPicPr>
          <p:cNvPr id="55" name="Picture 2"/>
          <p:cNvPicPr>
            <a:picLocks noChangeAspect="1" noChangeArrowheads="1"/>
          </p:cNvPicPr>
          <p:nvPr/>
        </p:nvPicPr>
        <p:blipFill>
          <a:blip r:embed="rId4" cstate="print"/>
          <a:srcRect/>
          <a:stretch>
            <a:fillRect/>
          </a:stretch>
        </p:blipFill>
        <p:spPr bwMode="auto">
          <a:xfrm>
            <a:off x="3200400" y="1143000"/>
            <a:ext cx="2895600" cy="1652422"/>
          </a:xfrm>
          <a:prstGeom prst="rect">
            <a:avLst/>
          </a:prstGeom>
          <a:noFill/>
          <a:ln w="9525">
            <a:noFill/>
            <a:miter lim="800000"/>
            <a:headEnd/>
            <a:tailEnd/>
          </a:ln>
          <a:effectLst/>
        </p:spPr>
      </p:pic>
      <p:pic>
        <p:nvPicPr>
          <p:cNvPr id="56" name="Picture 3"/>
          <p:cNvPicPr>
            <a:picLocks noChangeAspect="1" noChangeArrowheads="1"/>
          </p:cNvPicPr>
          <p:nvPr/>
        </p:nvPicPr>
        <p:blipFill>
          <a:blip r:embed="rId5" cstate="print"/>
          <a:srcRect/>
          <a:stretch>
            <a:fillRect/>
          </a:stretch>
        </p:blipFill>
        <p:spPr bwMode="auto">
          <a:xfrm>
            <a:off x="3200400" y="1143000"/>
            <a:ext cx="2895600" cy="1652422"/>
          </a:xfrm>
          <a:prstGeom prst="rect">
            <a:avLst/>
          </a:prstGeom>
          <a:noFill/>
          <a:ln w="9525">
            <a:noFill/>
            <a:miter lim="800000"/>
            <a:headEnd/>
            <a:tailEnd/>
          </a:ln>
          <a:effectLst/>
        </p:spPr>
      </p:pic>
      <p:sp>
        <p:nvSpPr>
          <p:cNvPr id="50" name="Right Brace 49"/>
          <p:cNvSpPr/>
          <p:nvPr/>
        </p:nvSpPr>
        <p:spPr>
          <a:xfrm>
            <a:off x="3581400" y="3841804"/>
            <a:ext cx="990600" cy="1219200"/>
          </a:xfrm>
          <a:prstGeom prst="rightBrace">
            <a:avLst>
              <a:gd name="adj1" fmla="val 8333"/>
              <a:gd name="adj2" fmla="val 32453"/>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7" name="Right Brace 56"/>
          <p:cNvSpPr/>
          <p:nvPr/>
        </p:nvSpPr>
        <p:spPr>
          <a:xfrm>
            <a:off x="3581400" y="5334000"/>
            <a:ext cx="990600" cy="609600"/>
          </a:xfrm>
          <a:prstGeom prst="rightBrace">
            <a:avLst>
              <a:gd name="adj1" fmla="val 8333"/>
              <a:gd name="adj2" fmla="val 44844"/>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58" name="TextBox 57"/>
          <p:cNvSpPr txBox="1"/>
          <p:nvPr/>
        </p:nvSpPr>
        <p:spPr>
          <a:xfrm rot="20072914">
            <a:off x="3391297" y="3594923"/>
            <a:ext cx="1674929"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Observation</a:t>
            </a:r>
            <a:endParaRPr lang="en-US" sz="1600" dirty="0">
              <a:solidFill>
                <a:schemeClr val="tx1">
                  <a:lumMod val="65000"/>
                  <a:lumOff val="35000"/>
                </a:schemeClr>
              </a:solidFill>
              <a:latin typeface="Franklin Gothic Medium" pitchFamily="34" charset="0"/>
            </a:endParaRPr>
          </a:p>
        </p:txBody>
      </p:sp>
      <p:sp>
        <p:nvSpPr>
          <p:cNvPr id="59" name="TextBox 58"/>
          <p:cNvSpPr txBox="1"/>
          <p:nvPr/>
        </p:nvSpPr>
        <p:spPr>
          <a:xfrm rot="20072914">
            <a:off x="3420867" y="5071156"/>
            <a:ext cx="1674929"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Observation</a:t>
            </a:r>
            <a:endParaRPr lang="en-US" sz="1600" dirty="0">
              <a:solidFill>
                <a:schemeClr val="tx1">
                  <a:lumMod val="65000"/>
                  <a:lumOff val="35000"/>
                </a:schemeClr>
              </a:solidFill>
              <a:latin typeface="Franklin Gothic Medium"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10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20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0" presetClass="exit" presetSubtype="0" fill="hold" grpId="1" nodeType="withEffect">
                                  <p:stCondLst>
                                    <p:cond delay="0"/>
                                  </p:stCondLst>
                                  <p:childTnLst>
                                    <p:animEffect transition="out" filter="fade">
                                      <p:cBhvr>
                                        <p:cTn id="70" dur="2000"/>
                                        <p:tgtEl>
                                          <p:spTgt spid="50"/>
                                        </p:tgtEl>
                                      </p:cBhvr>
                                    </p:animEffect>
                                    <p:set>
                                      <p:cBhvr>
                                        <p:cTn id="71" dur="1" fill="hold">
                                          <p:stCondLst>
                                            <p:cond delay="1999"/>
                                          </p:stCondLst>
                                        </p:cTn>
                                        <p:tgtEl>
                                          <p:spTgt spid="50"/>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0" presetClass="exit" presetSubtype="0" fill="hold" grpId="1" nodeType="withEffect">
                                  <p:stCondLst>
                                    <p:cond delay="0"/>
                                  </p:stCondLst>
                                  <p:childTnLst>
                                    <p:animEffect transition="out" filter="fade">
                                      <p:cBhvr>
                                        <p:cTn id="77" dur="2000"/>
                                        <p:tgtEl>
                                          <p:spTgt spid="58"/>
                                        </p:tgtEl>
                                      </p:cBhvr>
                                    </p:animEffect>
                                    <p:set>
                                      <p:cBhvr>
                                        <p:cTn id="78" dur="1" fill="hold">
                                          <p:stCondLst>
                                            <p:cond delay="1999"/>
                                          </p:stCondLst>
                                        </p:cTn>
                                        <p:tgtEl>
                                          <p:spTgt spid="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100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20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57"/>
                                        </p:tgtEl>
                                      </p:cBhvr>
                                    </p:animEffect>
                                    <p:set>
                                      <p:cBhvr>
                                        <p:cTn id="107" dur="1" fill="hold">
                                          <p:stCondLst>
                                            <p:cond delay="1999"/>
                                          </p:stCondLst>
                                        </p:cTn>
                                        <p:tgtEl>
                                          <p:spTgt spid="5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59"/>
                                        </p:tgtEl>
                                      </p:cBhvr>
                                    </p:animEffect>
                                    <p:set>
                                      <p:cBhvr>
                                        <p:cTn id="110"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38" grpId="0"/>
      <p:bldP spid="39" grpId="0"/>
      <p:bldP spid="40" grpId="0"/>
      <p:bldP spid="41" grpId="0"/>
      <p:bldP spid="42" grpId="0"/>
      <p:bldP spid="48" grpId="0"/>
      <p:bldP spid="51" grpId="0"/>
      <p:bldP spid="51" grpId="1"/>
      <p:bldP spid="52" grpId="0"/>
      <p:bldP spid="53" grpId="0"/>
      <p:bldP spid="53" grpId="1"/>
      <p:bldP spid="54" grpId="0"/>
      <p:bldP spid="50" grpId="0" animBg="1"/>
      <p:bldP spid="50" grpId="1" animBg="1"/>
      <p:bldP spid="57" grpId="0" animBg="1"/>
      <p:bldP spid="57" grpId="1" animBg="1"/>
      <p:bldP spid="58" grpId="0"/>
      <p:bldP spid="58" grpId="1"/>
      <p:bldP spid="59" grpId="0"/>
      <p:bldP spid="5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2672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Multiplier1</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1</a:t>
            </a:r>
            <a:endParaRPr lang="en-US" sz="1600" dirty="0">
              <a:solidFill>
                <a:schemeClr val="tx1">
                  <a:lumMod val="65000"/>
                  <a:lumOff val="35000"/>
                </a:schemeClr>
              </a:solidFill>
              <a:latin typeface="Franklin Gothic Medium" pitchFamily="34" charset="0"/>
            </a:endParaRPr>
          </a:p>
        </p:txBody>
      </p:sp>
      <p:sp>
        <p:nvSpPr>
          <p:cNvPr id="33" name="TextBox 32"/>
          <p:cNvSpPr txBox="1"/>
          <p:nvPr/>
        </p:nvSpPr>
        <p:spPr>
          <a:xfrm>
            <a:off x="457200" y="4033778"/>
            <a:ext cx="4038600" cy="338554"/>
          </a:xfrm>
          <a:prstGeom prst="rect">
            <a:avLst/>
          </a:prstGeom>
          <a:noFill/>
        </p:spPr>
        <p:txBody>
          <a:bodyPr wrap="square" rtlCol="0">
            <a:spAutoFit/>
          </a:bodyPr>
          <a:lstStyle/>
          <a:p>
            <a:r>
              <a:rPr lang="en-US" sz="1600" dirty="0" err="1" smtClean="0">
                <a:solidFill>
                  <a:schemeClr val="tx1">
                    <a:lumMod val="65000"/>
                    <a:lumOff val="35000"/>
                  </a:schemeClr>
                </a:solidFill>
                <a:latin typeface="Franklin Gothic Medium" pitchFamily="34" charset="0"/>
              </a:rPr>
              <a:t>HintButton</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ButtonPressed</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HintRequest</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495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1</a:t>
            </a:r>
            <a:endParaRPr lang="en-US" sz="1600" dirty="0">
              <a:solidFill>
                <a:schemeClr val="tx1">
                  <a:lumMod val="65000"/>
                  <a:lumOff val="35000"/>
                </a:schemeClr>
              </a:solidFill>
              <a:latin typeface="Franklin Gothic Medium" pitchFamily="34" charset="0"/>
            </a:endParaRPr>
          </a:p>
        </p:txBody>
      </p:sp>
      <p:sp>
        <p:nvSpPr>
          <p:cNvPr id="35" name="TextBox 34"/>
          <p:cNvSpPr txBox="1"/>
          <p:nvPr/>
        </p:nvSpPr>
        <p:spPr>
          <a:xfrm>
            <a:off x="457200" y="4633734"/>
            <a:ext cx="4038600" cy="338554"/>
          </a:xfrm>
          <a:prstGeom prst="rect">
            <a:avLst/>
          </a:prstGeom>
          <a:noFill/>
        </p:spPr>
        <p:txBody>
          <a:bodyPr wrap="square" rtlCol="0">
            <a:spAutoFit/>
          </a:bodyPr>
          <a:lstStyle/>
          <a:p>
            <a:r>
              <a:rPr lang="en-US" sz="1600" dirty="0" err="1" smtClean="0">
                <a:solidFill>
                  <a:schemeClr val="tx1">
                    <a:lumMod val="65000"/>
                    <a:lumOff val="35000"/>
                  </a:schemeClr>
                </a:solidFill>
                <a:latin typeface="Franklin Gothic Medium" pitchFamily="34" charset="0"/>
              </a:rPr>
              <a:t>HintButton</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ButtonPressed</a:t>
            </a:r>
            <a:r>
              <a:rPr lang="en-US" sz="1600" dirty="0" smtClean="0">
                <a:solidFill>
                  <a:schemeClr val="tx1">
                    <a:lumMod val="65000"/>
                    <a:lumOff val="35000"/>
                  </a:schemeClr>
                </a:solidFill>
                <a:latin typeface="Franklin Gothic Medium" pitchFamily="34" charset="0"/>
              </a:rPr>
              <a:t>   </a:t>
            </a:r>
            <a:r>
              <a:rPr lang="en-US" sz="1600" dirty="0" err="1" smtClean="0">
                <a:solidFill>
                  <a:schemeClr val="tx1">
                    <a:lumMod val="65000"/>
                    <a:lumOff val="35000"/>
                  </a:schemeClr>
                </a:solidFill>
                <a:latin typeface="Franklin Gothic Medium" pitchFamily="34" charset="0"/>
              </a:rPr>
              <a:t>HintRequest</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33375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933712"/>
            <a:ext cx="41910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523369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 </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grpSp>
        <p:nvGrpSpPr>
          <p:cNvPr id="3" name="Group 46"/>
          <p:cNvGrpSpPr/>
          <p:nvPr/>
        </p:nvGrpSpPr>
        <p:grpSpPr>
          <a:xfrm>
            <a:off x="3295072" y="1447800"/>
            <a:ext cx="4440384" cy="262128"/>
            <a:chOff x="3295072" y="1447800"/>
            <a:chExt cx="4440384" cy="262128"/>
          </a:xfrm>
        </p:grpSpPr>
        <p:sp>
          <p:nvSpPr>
            <p:cNvPr id="43" name="Rectangle 42"/>
            <p:cNvSpPr/>
            <p:nvPr/>
          </p:nvSpPr>
          <p:spPr>
            <a:xfrm>
              <a:off x="3295072" y="15240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086928" y="1524000"/>
              <a:ext cx="54864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629400" y="1600200"/>
              <a:ext cx="4572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7583056" y="1447800"/>
              <a:ext cx="152400" cy="10972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39" name="TextBox 38"/>
          <p:cNvSpPr txBox="1"/>
          <p:nvPr/>
        </p:nvSpPr>
        <p:spPr>
          <a:xfrm>
            <a:off x="457200" y="553366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 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6</a:t>
            </a:r>
            <a:endParaRPr lang="en-US" sz="1600" dirty="0">
              <a:solidFill>
                <a:schemeClr val="tx1">
                  <a:lumMod val="65000"/>
                  <a:lumOff val="35000"/>
                </a:schemeClr>
              </a:solidFill>
              <a:latin typeface="Franklin Gothic Medium" pitchFamily="34" charset="0"/>
            </a:endParaRPr>
          </a:p>
        </p:txBody>
      </p:sp>
      <p:sp>
        <p:nvSpPr>
          <p:cNvPr id="40" name="TextBox 39"/>
          <p:cNvSpPr txBox="1"/>
          <p:nvPr/>
        </p:nvSpPr>
        <p:spPr>
          <a:xfrm>
            <a:off x="457200" y="58336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5</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5257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Base1		  Base		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57150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Exponent1	  Exponent		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4478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62236" y="1447800"/>
            <a:ext cx="914400" cy="253916"/>
          </a:xfrm>
          <a:prstGeom prst="rect">
            <a:avLst/>
          </a:prstGeom>
        </p:spPr>
        <p:txBody>
          <a:bodyPr wrap="square">
            <a:spAutoFit/>
          </a:bodyPr>
          <a:lstStyle/>
          <a:p>
            <a:r>
              <a:rPr lang="en-US" sz="1050" b="1" dirty="0" smtClean="0">
                <a:solidFill>
                  <a:schemeClr val="tx1">
                    <a:lumMod val="65000"/>
                    <a:lumOff val="35000"/>
                  </a:schemeClr>
                </a:solidFill>
                <a:latin typeface="Verdana" pitchFamily="34" charset="0"/>
              </a:rPr>
              <a:t>100,000</a:t>
            </a:r>
            <a:endParaRPr lang="en-US" sz="1050" b="1" dirty="0">
              <a:latin typeface="Verdana" pitchFamily="34" charset="0"/>
            </a:endParaRPr>
          </a:p>
        </p:txBody>
      </p:sp>
      <p:sp>
        <p:nvSpPr>
          <p:cNvPr id="51" name="Rectangle 50"/>
          <p:cNvSpPr/>
          <p:nvPr/>
        </p:nvSpPr>
        <p:spPr>
          <a:xfrm>
            <a:off x="5029200" y="1447800"/>
            <a:ext cx="914400" cy="253916"/>
          </a:xfrm>
          <a:prstGeom prst="rect">
            <a:avLst/>
          </a:prstGeom>
        </p:spPr>
        <p:txBody>
          <a:bodyPr wrap="square">
            <a:spAutoFit/>
          </a:bodyPr>
          <a:lstStyle/>
          <a:p>
            <a:r>
              <a:rPr lang="en-US" sz="1050" b="1" dirty="0" smtClean="0">
                <a:solidFill>
                  <a:srgbClr val="FF0000"/>
                </a:solidFill>
                <a:latin typeface="Verdana" pitchFamily="34" charset="0"/>
              </a:rPr>
              <a:t>10,000</a:t>
            </a:r>
            <a:endParaRPr lang="en-US" sz="1050" b="1" dirty="0">
              <a:solidFill>
                <a:srgbClr val="FF0000"/>
              </a:solidFill>
              <a:latin typeface="Verdana" pitchFamily="34" charset="0"/>
            </a:endParaRPr>
          </a:p>
        </p:txBody>
      </p:sp>
      <p:sp>
        <p:nvSpPr>
          <p:cNvPr id="52" name="Rectangle 51"/>
          <p:cNvSpPr/>
          <p:nvPr/>
        </p:nvSpPr>
        <p:spPr>
          <a:xfrm>
            <a:off x="6705600" y="1524000"/>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3" name="Rectangle 52"/>
          <p:cNvSpPr/>
          <p:nvPr/>
        </p:nvSpPr>
        <p:spPr>
          <a:xfrm>
            <a:off x="7514452" y="1377846"/>
            <a:ext cx="285656" cy="261610"/>
          </a:xfrm>
          <a:prstGeom prst="rect">
            <a:avLst/>
          </a:prstGeom>
        </p:spPr>
        <p:txBody>
          <a:bodyPr wrap="none">
            <a:spAutoFit/>
          </a:bodyPr>
          <a:lstStyle/>
          <a:p>
            <a:r>
              <a:rPr lang="en-US" sz="1050" b="1" dirty="0" smtClean="0">
                <a:solidFill>
                  <a:srgbClr val="FF0000"/>
                </a:solidFill>
                <a:latin typeface="Verdana" pitchFamily="34" charset="0"/>
              </a:rPr>
              <a:t>6</a:t>
            </a:r>
            <a:endParaRPr lang="en-US" sz="1050" b="1" dirty="0">
              <a:solidFill>
                <a:srgbClr val="FF0000"/>
              </a:solidFill>
              <a:latin typeface="Verdana" pitchFamily="34" charset="0"/>
            </a:endParaRPr>
          </a:p>
        </p:txBody>
      </p:sp>
      <p:sp>
        <p:nvSpPr>
          <p:cNvPr id="54" name="Rectangle 53"/>
          <p:cNvSpPr/>
          <p:nvPr/>
        </p:nvSpPr>
        <p:spPr>
          <a:xfrm>
            <a:off x="7525328" y="138083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5</a:t>
            </a:r>
            <a:endParaRPr lang="en-US" sz="1050" b="1" dirty="0">
              <a:latin typeface="Verdana" pitchFamily="34" charset="0"/>
            </a:endParaRPr>
          </a:p>
        </p:txBody>
      </p:sp>
      <p:pic>
        <p:nvPicPr>
          <p:cNvPr id="55" name="Picture 2"/>
          <p:cNvPicPr>
            <a:picLocks noChangeAspect="1" noChangeArrowheads="1"/>
          </p:cNvPicPr>
          <p:nvPr/>
        </p:nvPicPr>
        <p:blipFill>
          <a:blip r:embed="rId4" cstate="print"/>
          <a:srcRect/>
          <a:stretch>
            <a:fillRect/>
          </a:stretch>
        </p:blipFill>
        <p:spPr bwMode="auto">
          <a:xfrm>
            <a:off x="3200400" y="1143000"/>
            <a:ext cx="2895600" cy="1652422"/>
          </a:xfrm>
          <a:prstGeom prst="rect">
            <a:avLst/>
          </a:prstGeom>
          <a:noFill/>
          <a:ln w="9525">
            <a:noFill/>
            <a:miter lim="800000"/>
            <a:headEnd/>
            <a:tailEnd/>
          </a:ln>
          <a:effectLst/>
        </p:spPr>
      </p:pic>
      <p:pic>
        <p:nvPicPr>
          <p:cNvPr id="56" name="Picture 3"/>
          <p:cNvPicPr>
            <a:picLocks noChangeAspect="1" noChangeArrowheads="1"/>
          </p:cNvPicPr>
          <p:nvPr/>
        </p:nvPicPr>
        <p:blipFill>
          <a:blip r:embed="rId5" cstate="print"/>
          <a:srcRect/>
          <a:stretch>
            <a:fillRect/>
          </a:stretch>
        </p:blipFill>
        <p:spPr bwMode="auto">
          <a:xfrm>
            <a:off x="3200400" y="1143000"/>
            <a:ext cx="2895600" cy="1652422"/>
          </a:xfrm>
          <a:prstGeom prst="rect">
            <a:avLst/>
          </a:prstGeom>
          <a:noFill/>
          <a:ln w="9525">
            <a:noFill/>
            <a:miter lim="800000"/>
            <a:headEnd/>
            <a:tailEnd/>
          </a:ln>
          <a:effectLst/>
        </p:spPr>
      </p:pic>
      <p:sp>
        <p:nvSpPr>
          <p:cNvPr id="50" name="TextBox 49"/>
          <p:cNvSpPr txBox="1"/>
          <p:nvPr/>
        </p:nvSpPr>
        <p:spPr>
          <a:xfrm>
            <a:off x="7047160" y="3429000"/>
            <a:ext cx="529883"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KC</a:t>
            </a:r>
            <a:endParaRPr lang="en-US" sz="1400" i="1" dirty="0">
              <a:solidFill>
                <a:schemeClr val="tx1">
                  <a:lumMod val="65000"/>
                  <a:lumOff val="35000"/>
                </a:schemeClr>
              </a:solidFill>
              <a:latin typeface="Franklin Gothic Medium" pitchFamily="34" charset="0"/>
            </a:endParaRPr>
          </a:p>
        </p:txBody>
      </p:sp>
      <p:sp>
        <p:nvSpPr>
          <p:cNvPr id="57" name="TextBox 56"/>
          <p:cNvSpPr txBox="1"/>
          <p:nvPr/>
        </p:nvSpPr>
        <p:spPr>
          <a:xfrm>
            <a:off x="7924800" y="3429000"/>
            <a:ext cx="11430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Opportunity</a:t>
            </a:r>
            <a:endParaRPr lang="en-US" sz="1400" i="1" dirty="0">
              <a:solidFill>
                <a:schemeClr val="tx1">
                  <a:lumMod val="65000"/>
                  <a:lumOff val="35000"/>
                </a:schemeClr>
              </a:solidFill>
              <a:latin typeface="Franklin Gothic Medium" pitchFamily="34" charset="0"/>
            </a:endParaRPr>
          </a:p>
        </p:txBody>
      </p:sp>
      <p:sp>
        <p:nvSpPr>
          <p:cNvPr id="58" name="TextBox 57"/>
          <p:cNvSpPr txBox="1"/>
          <p:nvPr/>
        </p:nvSpPr>
        <p:spPr>
          <a:xfrm>
            <a:off x="5334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Selection         Action         Input</a:t>
            </a:r>
            <a:endParaRPr lang="en-US" sz="1400" i="1" dirty="0">
              <a:solidFill>
                <a:schemeClr val="tx1">
                  <a:lumMod val="65000"/>
                  <a:lumOff val="35000"/>
                </a:schemeClr>
              </a:solidFill>
              <a:latin typeface="Franklin Gothic Medium" pitchFamily="34" charset="0"/>
            </a:endParaRPr>
          </a:p>
        </p:txBody>
      </p:sp>
      <p:sp>
        <p:nvSpPr>
          <p:cNvPr id="59" name="TextBox 58"/>
          <p:cNvSpPr txBox="1"/>
          <p:nvPr/>
        </p:nvSpPr>
        <p:spPr>
          <a:xfrm>
            <a:off x="48006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Step </a:t>
            </a:r>
            <a:endParaRPr lang="en-US" sz="1400" i="1" dirty="0">
              <a:solidFill>
                <a:schemeClr val="tx1">
                  <a:lumMod val="65000"/>
                  <a:lumOff val="35000"/>
                </a:schemeClr>
              </a:solidFill>
              <a:latin typeface="Franklin Gothic Medium" pitchFamily="34" charset="0"/>
            </a:endParaRPr>
          </a:p>
        </p:txBody>
      </p:sp>
      <p:sp>
        <p:nvSpPr>
          <p:cNvPr id="60" name="Right Brace 59"/>
          <p:cNvSpPr/>
          <p:nvPr/>
        </p:nvSpPr>
        <p:spPr>
          <a:xfrm>
            <a:off x="4267200" y="4114800"/>
            <a:ext cx="533400" cy="1143000"/>
          </a:xfrm>
          <a:prstGeom prst="rightBrace">
            <a:avLst>
              <a:gd name="adj1" fmla="val 8333"/>
              <a:gd name="adj2" fmla="val 4549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61" name="Right Brace 60"/>
          <p:cNvSpPr/>
          <p:nvPr/>
        </p:nvSpPr>
        <p:spPr>
          <a:xfrm>
            <a:off x="4114800" y="5562600"/>
            <a:ext cx="533400" cy="609600"/>
          </a:xfrm>
          <a:prstGeom prst="rightBrace">
            <a:avLst>
              <a:gd name="adj1" fmla="val 8333"/>
              <a:gd name="adj2" fmla="val 52018"/>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2000"/>
                                        <p:tgtEl>
                                          <p:spTgt spid="60"/>
                                        </p:tgtEl>
                                      </p:cBhvr>
                                    </p:animEffect>
                                    <p:set>
                                      <p:cBhvr>
                                        <p:cTn id="68" dur="1" fill="hold">
                                          <p:stCondLst>
                                            <p:cond delay="1999"/>
                                          </p:stCondLst>
                                        </p:cTn>
                                        <p:tgtEl>
                                          <p:spTgt spid="6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3"/>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10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2000"/>
                                        <p:tgtEl>
                                          <p:spTgt spid="61"/>
                                        </p:tgtEl>
                                      </p:cBhvr>
                                    </p:animEffect>
                                    <p:set>
                                      <p:cBhvr>
                                        <p:cTn id="98" dur="1" fill="hold">
                                          <p:stCondLst>
                                            <p:cond delay="19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35" grpId="0"/>
      <p:bldP spid="36" grpId="0"/>
      <p:bldP spid="38" grpId="0"/>
      <p:bldP spid="39" grpId="0"/>
      <p:bldP spid="40" grpId="0"/>
      <p:bldP spid="41" grpId="0"/>
      <p:bldP spid="42" grpId="0"/>
      <p:bldP spid="48" grpId="0"/>
      <p:bldP spid="51" grpId="0"/>
      <p:bldP spid="51" grpId="1"/>
      <p:bldP spid="52" grpId="0"/>
      <p:bldP spid="53" grpId="0"/>
      <p:bldP spid="53" grpId="1"/>
      <p:bldP spid="54" grpId="0"/>
      <p:bldP spid="60" grpId="0" animBg="1"/>
      <p:bldP spid="60" grpId="1" animBg="1"/>
      <p:bldP spid="61" grpId="0" animBg="1"/>
      <p:bldP spid="6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3124200"/>
            <a:ext cx="42672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81000" y="3124200"/>
            <a:ext cx="40386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Picture 3" descr="2011-06-01_140329.png"/>
          <p:cNvPicPr>
            <a:picLocks noChangeAspect="1"/>
          </p:cNvPicPr>
          <p:nvPr/>
        </p:nvPicPr>
        <p:blipFill>
          <a:blip r:embed="rId3" cstate="print"/>
          <a:srcRect l="969" t="22969" r="1198" b="32368"/>
          <a:stretch>
            <a:fillRect/>
          </a:stretch>
        </p:blipFill>
        <p:spPr>
          <a:xfrm>
            <a:off x="685800" y="304800"/>
            <a:ext cx="7505700" cy="2600985"/>
          </a:xfrm>
          <a:prstGeom prst="rect">
            <a:avLst/>
          </a:prstGeom>
        </p:spPr>
      </p:pic>
      <p:pic>
        <p:nvPicPr>
          <p:cNvPr id="16386" name="Picture 2"/>
          <p:cNvPicPr>
            <a:picLocks noChangeAspect="1" noChangeArrowheads="1"/>
          </p:cNvPicPr>
          <p:nvPr/>
        </p:nvPicPr>
        <p:blipFill>
          <a:blip r:embed="rId4" cstate="print"/>
          <a:srcRect/>
          <a:stretch>
            <a:fillRect/>
          </a:stretch>
        </p:blipFill>
        <p:spPr bwMode="auto">
          <a:xfrm>
            <a:off x="4876800" y="1871659"/>
            <a:ext cx="981075" cy="381000"/>
          </a:xfrm>
          <a:prstGeom prst="rect">
            <a:avLst/>
          </a:prstGeom>
          <a:noFill/>
          <a:ln w="9525">
            <a:noFill/>
            <a:miter lim="800000"/>
            <a:headEnd/>
            <a:tailEnd/>
          </a:ln>
          <a:effectLst/>
        </p:spPr>
      </p:pic>
      <p:sp>
        <p:nvSpPr>
          <p:cNvPr id="5" name="TextBox 4"/>
          <p:cNvSpPr txBox="1"/>
          <p:nvPr/>
        </p:nvSpPr>
        <p:spPr>
          <a:xfrm>
            <a:off x="1638300" y="3135868"/>
            <a:ext cx="15240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Transactions</a:t>
            </a:r>
            <a:endParaRPr lang="en-US" dirty="0">
              <a:solidFill>
                <a:schemeClr val="tx1">
                  <a:lumMod val="65000"/>
                  <a:lumOff val="35000"/>
                </a:schemeClr>
              </a:solidFill>
              <a:latin typeface="Franklin Gothic Medium" pitchFamily="34" charset="0"/>
            </a:endParaRPr>
          </a:p>
        </p:txBody>
      </p:sp>
      <p:sp>
        <p:nvSpPr>
          <p:cNvPr id="6" name="TextBox 5"/>
          <p:cNvSpPr txBox="1"/>
          <p:nvPr/>
        </p:nvSpPr>
        <p:spPr>
          <a:xfrm>
            <a:off x="5943600" y="3135868"/>
            <a:ext cx="1600200" cy="369332"/>
          </a:xfrm>
          <a:prstGeom prst="rect">
            <a:avLst/>
          </a:prstGeom>
          <a:noFill/>
        </p:spPr>
        <p:txBody>
          <a:bodyPr wrap="square" rtlCol="0">
            <a:spAutoFit/>
          </a:bodyPr>
          <a:lstStyle/>
          <a:p>
            <a:r>
              <a:rPr lang="en-US" dirty="0" smtClean="0">
                <a:solidFill>
                  <a:schemeClr val="tx1">
                    <a:lumMod val="65000"/>
                    <a:lumOff val="35000"/>
                  </a:schemeClr>
                </a:solidFill>
                <a:latin typeface="Franklin Gothic Medium" pitchFamily="34" charset="0"/>
              </a:rPr>
              <a:t>Student-Steps</a:t>
            </a:r>
            <a:endParaRPr lang="en-US" dirty="0">
              <a:solidFill>
                <a:schemeClr val="tx1">
                  <a:lumMod val="65000"/>
                  <a:lumOff val="35000"/>
                </a:schemeClr>
              </a:solidFill>
              <a:latin typeface="Franklin Gothic Medium" pitchFamily="34" charset="0"/>
            </a:endParaRPr>
          </a:p>
        </p:txBody>
      </p:sp>
      <p:sp>
        <p:nvSpPr>
          <p:cNvPr id="26" name="TextBox 25"/>
          <p:cNvSpPr txBox="1"/>
          <p:nvPr/>
        </p:nvSpPr>
        <p:spPr>
          <a:xfrm>
            <a:off x="4572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Multiplier2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a:t>
            </a:r>
            <a:endParaRPr lang="en-US" sz="1600" dirty="0">
              <a:solidFill>
                <a:schemeClr val="tx1">
                  <a:lumMod val="65000"/>
                  <a:lumOff val="35000"/>
                </a:schemeClr>
              </a:solidFill>
              <a:latin typeface="Franklin Gothic Medium" pitchFamily="34" charset="0"/>
            </a:endParaRPr>
          </a:p>
        </p:txBody>
      </p:sp>
      <p:sp>
        <p:nvSpPr>
          <p:cNvPr id="27" name="TextBox 26"/>
          <p:cNvSpPr txBox="1"/>
          <p:nvPr/>
        </p:nvSpPr>
        <p:spPr>
          <a:xfrm>
            <a:off x="4800600" y="37338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Multiplier1</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1</a:t>
            </a:r>
            <a:endParaRPr lang="en-US" sz="1600" dirty="0">
              <a:solidFill>
                <a:schemeClr val="tx1">
                  <a:lumMod val="65000"/>
                  <a:lumOff val="35000"/>
                </a:schemeClr>
              </a:solidFill>
              <a:latin typeface="Franklin Gothic Medium" pitchFamily="34" charset="0"/>
            </a:endParaRPr>
          </a:p>
        </p:txBody>
      </p:sp>
      <p:sp>
        <p:nvSpPr>
          <p:cNvPr id="34" name="TextBox 33"/>
          <p:cNvSpPr txBox="1"/>
          <p:nvPr/>
        </p:nvSpPr>
        <p:spPr>
          <a:xfrm>
            <a:off x="4800600" y="4027349"/>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ExpandedPower1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1</a:t>
            </a:r>
            <a:endParaRPr lang="en-US" sz="1600" dirty="0">
              <a:solidFill>
                <a:schemeClr val="tx1">
                  <a:lumMod val="65000"/>
                  <a:lumOff val="35000"/>
                </a:schemeClr>
              </a:solidFill>
              <a:latin typeface="Franklin Gothic Medium" pitchFamily="34" charset="0"/>
            </a:endParaRPr>
          </a:p>
        </p:txBody>
      </p:sp>
      <p:sp>
        <p:nvSpPr>
          <p:cNvPr id="36" name="TextBox 35"/>
          <p:cNvSpPr txBox="1"/>
          <p:nvPr/>
        </p:nvSpPr>
        <p:spPr>
          <a:xfrm>
            <a:off x="457200" y="4038600"/>
            <a:ext cx="41910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a:t>
            </a:r>
            <a:endParaRPr lang="en-US" sz="1600" dirty="0">
              <a:solidFill>
                <a:schemeClr val="tx1">
                  <a:lumMod val="65000"/>
                  <a:lumOff val="35000"/>
                </a:schemeClr>
              </a:solidFill>
              <a:latin typeface="Franklin Gothic Medium" pitchFamily="34" charset="0"/>
            </a:endParaRPr>
          </a:p>
        </p:txBody>
      </p:sp>
      <p:sp>
        <p:nvSpPr>
          <p:cNvPr id="37" name="TextBox 36"/>
          <p:cNvSpPr txBox="1"/>
          <p:nvPr/>
        </p:nvSpPr>
        <p:spPr>
          <a:xfrm>
            <a:off x="457200" y="4343400"/>
            <a:ext cx="43434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ExpandedPower2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1,000,000</a:t>
            </a:r>
            <a:endParaRPr lang="en-US" sz="1600" dirty="0">
              <a:solidFill>
                <a:schemeClr val="tx1">
                  <a:lumMod val="65000"/>
                  <a:lumOff val="35000"/>
                </a:schemeClr>
              </a:solidFill>
              <a:latin typeface="Franklin Gothic Medium" pitchFamily="34" charset="0"/>
            </a:endParaRPr>
          </a:p>
        </p:txBody>
      </p:sp>
      <p:sp>
        <p:nvSpPr>
          <p:cNvPr id="38" name="TextBox 37"/>
          <p:cNvSpPr txBox="1"/>
          <p:nvPr/>
        </p:nvSpPr>
        <p:spPr>
          <a:xfrm>
            <a:off x="457200" y="46482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Base2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8 </a:t>
            </a:r>
            <a:endParaRPr lang="en-US" sz="1600" dirty="0">
              <a:solidFill>
                <a:schemeClr val="tx1">
                  <a:lumMod val="65000"/>
                  <a:lumOff val="35000"/>
                </a:schemeClr>
              </a:solidFill>
              <a:latin typeface="Franklin Gothic Medium" pitchFamily="34" charset="0"/>
            </a:endParaRPr>
          </a:p>
        </p:txBody>
      </p:sp>
      <p:grpSp>
        <p:nvGrpSpPr>
          <p:cNvPr id="2" name="Group 28"/>
          <p:cNvGrpSpPr/>
          <p:nvPr/>
        </p:nvGrpSpPr>
        <p:grpSpPr>
          <a:xfrm>
            <a:off x="381000" y="228600"/>
            <a:ext cx="8229600" cy="2743200"/>
            <a:chOff x="381000" y="228600"/>
            <a:chExt cx="8229600" cy="2743200"/>
          </a:xfrm>
        </p:grpSpPr>
        <p:sp>
          <p:nvSpPr>
            <p:cNvPr id="13" name="Rectangle 12"/>
            <p:cNvSpPr/>
            <p:nvPr/>
          </p:nvSpPr>
          <p:spPr>
            <a:xfrm>
              <a:off x="381000" y="228600"/>
              <a:ext cx="8229600" cy="2743200"/>
            </a:xfrm>
            <a:prstGeom prst="rect">
              <a:avLst/>
            </a:prstGeom>
            <a:solidFill>
              <a:schemeClr val="dk1">
                <a:alpha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3048000" y="533400"/>
              <a:ext cx="15240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Multiplier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0" name="TextBox 9"/>
            <p:cNvSpPr txBox="1"/>
            <p:nvPr/>
          </p:nvSpPr>
          <p:spPr>
            <a:xfrm>
              <a:off x="4724400" y="533400"/>
              <a:ext cx="1524000" cy="307777"/>
            </a:xfrm>
            <a:prstGeom prst="rect">
              <a:avLst/>
            </a:prstGeom>
            <a:noFill/>
          </p:spPr>
          <p:txBody>
            <a:bodyPr wrap="square" rtlCol="0">
              <a:spAutoFit/>
            </a:bodyPr>
            <a:lstStyle/>
            <a:p>
              <a:r>
                <a:rPr lang="en-US" sz="1400" dirty="0" err="1" smtClean="0">
                  <a:solidFill>
                    <a:srgbClr val="F6EFBC"/>
                  </a:solidFill>
                  <a:effectLst>
                    <a:outerShdw blurRad="50800" dist="38100" dir="2700000" algn="tl" rotWithShape="0">
                      <a:prstClr val="black">
                        <a:alpha val="40000"/>
                      </a:prstClr>
                    </a:outerShdw>
                  </a:effectLst>
                  <a:latin typeface="Franklin Gothic Medium" pitchFamily="34" charset="0"/>
                </a:rPr>
                <a:t>ExpandedPower</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1" name="TextBox 10"/>
            <p:cNvSpPr txBox="1"/>
            <p:nvPr/>
          </p:nvSpPr>
          <p:spPr>
            <a:xfrm>
              <a:off x="6553200" y="533400"/>
              <a:ext cx="6096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Base</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2" name="TextBox 11"/>
            <p:cNvSpPr txBox="1"/>
            <p:nvPr/>
          </p:nvSpPr>
          <p:spPr>
            <a:xfrm>
              <a:off x="7467600" y="533400"/>
              <a:ext cx="1066800" cy="307777"/>
            </a:xfrm>
            <a:prstGeom prst="rect">
              <a:avLst/>
            </a:prstGeom>
            <a:noFill/>
          </p:spPr>
          <p:txBody>
            <a:bodyPr wrap="square" rtlCol="0">
              <a:spAutoFit/>
            </a:bodyPr>
            <a:lstStyle/>
            <a:p>
              <a:r>
                <a:rPr lang="en-US" sz="1400" dirty="0" smtClean="0">
                  <a:solidFill>
                    <a:srgbClr val="F6EFBC"/>
                  </a:solidFill>
                  <a:effectLst>
                    <a:outerShdw blurRad="50800" dist="38100" dir="2700000" algn="tl" rotWithShape="0">
                      <a:prstClr val="black">
                        <a:alpha val="40000"/>
                      </a:prstClr>
                    </a:outerShdw>
                  </a:effectLst>
                  <a:latin typeface="Franklin Gothic Medium" pitchFamily="34" charset="0"/>
                </a:rPr>
                <a:t>Exponent</a:t>
              </a:r>
              <a:endParaRPr lang="en-US" sz="1400" dirty="0">
                <a:solidFill>
                  <a:srgbClr val="F6EFBC"/>
                </a:solidFill>
                <a:effectLst>
                  <a:outerShdw blurRad="50800" dist="38100" dir="2700000" algn="tl" rotWithShape="0">
                    <a:prstClr val="black">
                      <a:alpha val="40000"/>
                    </a:prstClr>
                  </a:outerShdw>
                </a:effectLst>
                <a:latin typeface="Franklin Gothic Medium" pitchFamily="34" charset="0"/>
              </a:endParaRPr>
            </a:p>
          </p:txBody>
        </p:sp>
        <p:sp>
          <p:nvSpPr>
            <p:cNvPr id="14" name="TextBox 13"/>
            <p:cNvSpPr txBox="1"/>
            <p:nvPr/>
          </p:nvSpPr>
          <p:spPr>
            <a:xfrm>
              <a:off x="30480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5" name="TextBox 14"/>
            <p:cNvSpPr txBox="1"/>
            <p:nvPr/>
          </p:nvSpPr>
          <p:spPr>
            <a:xfrm>
              <a:off x="30480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6" name="TextBox 15"/>
            <p:cNvSpPr txBox="1"/>
            <p:nvPr/>
          </p:nvSpPr>
          <p:spPr>
            <a:xfrm>
              <a:off x="3048000" y="25116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Multiplier3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7" name="TextBox 16"/>
            <p:cNvSpPr txBox="1"/>
            <p:nvPr/>
          </p:nvSpPr>
          <p:spPr>
            <a:xfrm>
              <a:off x="4724400" y="15972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8" name="TextBox 17"/>
            <p:cNvSpPr txBox="1"/>
            <p:nvPr/>
          </p:nvSpPr>
          <p:spPr>
            <a:xfrm>
              <a:off x="4724400" y="2054423"/>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19" name="TextBox 18"/>
            <p:cNvSpPr txBox="1"/>
            <p:nvPr/>
          </p:nvSpPr>
          <p:spPr>
            <a:xfrm>
              <a:off x="4724400" y="2514600"/>
              <a:ext cx="1524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ExpandedPower3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0" name="TextBox 19"/>
            <p:cNvSpPr txBox="1"/>
            <p:nvPr/>
          </p:nvSpPr>
          <p:spPr>
            <a:xfrm>
              <a:off x="6553200" y="16002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1" name="TextBox 20"/>
            <p:cNvSpPr txBox="1"/>
            <p:nvPr/>
          </p:nvSpPr>
          <p:spPr>
            <a:xfrm>
              <a:off x="6553200" y="2057400"/>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2" name="TextBox 21"/>
            <p:cNvSpPr txBox="1"/>
            <p:nvPr/>
          </p:nvSpPr>
          <p:spPr>
            <a:xfrm>
              <a:off x="6553200" y="2587823"/>
              <a:ext cx="7620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Base3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3" name="TextBox 22"/>
            <p:cNvSpPr txBox="1"/>
            <p:nvPr/>
          </p:nvSpPr>
          <p:spPr>
            <a:xfrm>
              <a:off x="7467600" y="15210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Exponent1</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4" name="TextBox 23"/>
            <p:cNvSpPr txBox="1"/>
            <p:nvPr/>
          </p:nvSpPr>
          <p:spPr>
            <a:xfrm>
              <a:off x="7467600" y="2008908"/>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Exponent2</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sp>
          <p:nvSpPr>
            <p:cNvPr id="25" name="TextBox 24"/>
            <p:cNvSpPr txBox="1"/>
            <p:nvPr/>
          </p:nvSpPr>
          <p:spPr>
            <a:xfrm>
              <a:off x="7467600" y="2511623"/>
              <a:ext cx="1066800" cy="307777"/>
            </a:xfrm>
            <a:prstGeom prst="rect">
              <a:avLst/>
            </a:prstGeom>
            <a:noFill/>
          </p:spPr>
          <p:txBody>
            <a:bodyPr wrap="square" rtlCol="0">
              <a:spAutoFit/>
            </a:bodyPr>
            <a:lstStyle/>
            <a:p>
              <a:r>
                <a:rPr lang="en-US" sz="1400" dirty="0" smtClean="0">
                  <a:solidFill>
                    <a:schemeClr val="bg1"/>
                  </a:solidFill>
                  <a:effectLst>
                    <a:outerShdw blurRad="50800" dist="38100" dir="2700000" algn="tl" rotWithShape="0">
                      <a:prstClr val="black">
                        <a:alpha val="40000"/>
                      </a:prstClr>
                    </a:outerShdw>
                  </a:effectLst>
                  <a:latin typeface="Franklin Gothic Medium" pitchFamily="34" charset="0"/>
                </a:rPr>
                <a:t>Exponent3</a:t>
              </a:r>
              <a:endParaRPr lang="en-US" sz="1400" dirty="0">
                <a:solidFill>
                  <a:schemeClr val="bg1"/>
                </a:solidFill>
                <a:effectLst>
                  <a:outerShdw blurRad="50800" dist="38100" dir="2700000" algn="tl" rotWithShape="0">
                    <a:prstClr val="black">
                      <a:alpha val="40000"/>
                    </a:prstClr>
                  </a:outerShdw>
                </a:effectLst>
                <a:latin typeface="Franklin Gothic Medium" pitchFamily="34" charset="0"/>
              </a:endParaRPr>
            </a:p>
          </p:txBody>
        </p:sp>
      </p:grpSp>
      <p:sp>
        <p:nvSpPr>
          <p:cNvPr id="40" name="TextBox 39"/>
          <p:cNvSpPr txBox="1"/>
          <p:nvPr/>
        </p:nvSpPr>
        <p:spPr>
          <a:xfrm>
            <a:off x="457200" y="4953000"/>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Exponent 2  </a:t>
            </a:r>
            <a:r>
              <a:rPr lang="en-US" sz="1600" dirty="0" err="1" smtClean="0">
                <a:solidFill>
                  <a:schemeClr val="tx1">
                    <a:lumMod val="65000"/>
                    <a:lumOff val="35000"/>
                  </a:schemeClr>
                </a:solidFill>
                <a:latin typeface="Franklin Gothic Medium" pitchFamily="34" charset="0"/>
              </a:rPr>
              <a:t>UpdateTextField</a:t>
            </a:r>
            <a:r>
              <a:rPr lang="en-US" sz="1600" dirty="0" smtClean="0">
                <a:solidFill>
                  <a:schemeClr val="tx1">
                    <a:lumMod val="65000"/>
                    <a:lumOff val="35000"/>
                  </a:schemeClr>
                </a:solidFill>
                <a:latin typeface="Franklin Gothic Medium" pitchFamily="34" charset="0"/>
              </a:rPr>
              <a:t>   6</a:t>
            </a:r>
            <a:endParaRPr lang="en-US" sz="1600" dirty="0">
              <a:solidFill>
                <a:schemeClr val="tx1">
                  <a:lumMod val="65000"/>
                  <a:lumOff val="35000"/>
                </a:schemeClr>
              </a:solidFill>
              <a:latin typeface="Franklin Gothic Medium" pitchFamily="34" charset="0"/>
            </a:endParaRPr>
          </a:p>
        </p:txBody>
      </p:sp>
      <p:sp>
        <p:nvSpPr>
          <p:cNvPr id="41" name="TextBox 40"/>
          <p:cNvSpPr txBox="1"/>
          <p:nvPr/>
        </p:nvSpPr>
        <p:spPr>
          <a:xfrm>
            <a:off x="4800600" y="4320898"/>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Base1	            Base	1</a:t>
            </a:r>
            <a:endParaRPr lang="en-US" sz="1600" dirty="0">
              <a:solidFill>
                <a:schemeClr val="tx1">
                  <a:lumMod val="65000"/>
                  <a:lumOff val="35000"/>
                </a:schemeClr>
              </a:solidFill>
              <a:latin typeface="Franklin Gothic Medium" pitchFamily="34" charset="0"/>
            </a:endParaRPr>
          </a:p>
        </p:txBody>
      </p:sp>
      <p:sp>
        <p:nvSpPr>
          <p:cNvPr id="42" name="TextBox 41"/>
          <p:cNvSpPr txBox="1"/>
          <p:nvPr/>
        </p:nvSpPr>
        <p:spPr>
          <a:xfrm>
            <a:off x="4800600" y="4614446"/>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Exponent1	            Exponent	1</a:t>
            </a:r>
            <a:endParaRPr lang="en-US" sz="1600" dirty="0">
              <a:solidFill>
                <a:schemeClr val="tx1">
                  <a:lumMod val="65000"/>
                  <a:lumOff val="35000"/>
                </a:schemeClr>
              </a:solidFill>
              <a:latin typeface="Franklin Gothic Medium" pitchFamily="34" charset="0"/>
            </a:endParaRPr>
          </a:p>
        </p:txBody>
      </p:sp>
      <p:sp>
        <p:nvSpPr>
          <p:cNvPr id="48" name="Rectangle 47"/>
          <p:cNvSpPr/>
          <p:nvPr/>
        </p:nvSpPr>
        <p:spPr>
          <a:xfrm>
            <a:off x="3384386" y="1928433"/>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49" name="Rectangle 48"/>
          <p:cNvSpPr/>
          <p:nvPr/>
        </p:nvSpPr>
        <p:spPr>
          <a:xfrm>
            <a:off x="4908604" y="1936804"/>
            <a:ext cx="1066800" cy="253916"/>
          </a:xfrm>
          <a:prstGeom prst="rect">
            <a:avLst/>
          </a:prstGeom>
        </p:spPr>
        <p:txBody>
          <a:bodyPr wrap="square">
            <a:spAutoFit/>
          </a:bodyPr>
          <a:lstStyle/>
          <a:p>
            <a:r>
              <a:rPr lang="en-US" sz="1000" b="1" dirty="0" smtClean="0">
                <a:solidFill>
                  <a:schemeClr val="tx1">
                    <a:lumMod val="65000"/>
                    <a:lumOff val="35000"/>
                  </a:schemeClr>
                </a:solidFill>
                <a:latin typeface="Verdana" pitchFamily="34" charset="0"/>
              </a:rPr>
              <a:t>1,000,000</a:t>
            </a:r>
            <a:endParaRPr lang="en-US" sz="1000" b="1" dirty="0">
              <a:latin typeface="Verdana" pitchFamily="34" charset="0"/>
            </a:endParaRPr>
          </a:p>
        </p:txBody>
      </p:sp>
      <p:sp>
        <p:nvSpPr>
          <p:cNvPr id="51" name="Rectangle 50"/>
          <p:cNvSpPr/>
          <p:nvPr/>
        </p:nvSpPr>
        <p:spPr>
          <a:xfrm>
            <a:off x="4957641" y="1924080"/>
            <a:ext cx="914400" cy="253916"/>
          </a:xfrm>
          <a:prstGeom prst="rect">
            <a:avLst/>
          </a:prstGeom>
        </p:spPr>
        <p:txBody>
          <a:bodyPr wrap="square">
            <a:spAutoFit/>
          </a:bodyPr>
          <a:lstStyle/>
          <a:p>
            <a:r>
              <a:rPr lang="en-US" sz="1050" b="1" dirty="0" smtClean="0">
                <a:solidFill>
                  <a:srgbClr val="FF0000"/>
                </a:solidFill>
                <a:latin typeface="Verdana" pitchFamily="34" charset="0"/>
              </a:rPr>
              <a:t>100,000</a:t>
            </a:r>
            <a:endParaRPr lang="en-US" sz="1050" b="1" dirty="0">
              <a:solidFill>
                <a:srgbClr val="FF0000"/>
              </a:solidFill>
              <a:latin typeface="Verdana" pitchFamily="34" charset="0"/>
            </a:endParaRPr>
          </a:p>
        </p:txBody>
      </p:sp>
      <p:sp>
        <p:nvSpPr>
          <p:cNvPr id="52" name="Rectangle 51"/>
          <p:cNvSpPr/>
          <p:nvPr/>
        </p:nvSpPr>
        <p:spPr>
          <a:xfrm>
            <a:off x="6721502" y="1992586"/>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8</a:t>
            </a:r>
            <a:endParaRPr lang="en-US" sz="1050" b="1" dirty="0">
              <a:latin typeface="Verdana" pitchFamily="34" charset="0"/>
            </a:endParaRPr>
          </a:p>
        </p:txBody>
      </p:sp>
      <p:sp>
        <p:nvSpPr>
          <p:cNvPr id="54" name="Rectangle 53"/>
          <p:cNvSpPr/>
          <p:nvPr/>
        </p:nvSpPr>
        <p:spPr>
          <a:xfrm>
            <a:off x="7501475" y="1844702"/>
            <a:ext cx="285656" cy="261610"/>
          </a:xfrm>
          <a:prstGeom prst="rect">
            <a:avLst/>
          </a:prstGeom>
        </p:spPr>
        <p:txBody>
          <a:bodyPr wrap="none">
            <a:spAutoFit/>
          </a:bodyPr>
          <a:lstStyle/>
          <a:p>
            <a:r>
              <a:rPr lang="en-US" sz="1050" b="1" dirty="0" smtClean="0">
                <a:solidFill>
                  <a:schemeClr val="tx1">
                    <a:lumMod val="65000"/>
                    <a:lumOff val="35000"/>
                  </a:schemeClr>
                </a:solidFill>
                <a:latin typeface="Verdana" pitchFamily="34" charset="0"/>
              </a:rPr>
              <a:t>6</a:t>
            </a:r>
            <a:endParaRPr lang="en-US" sz="1050" b="1" dirty="0">
              <a:latin typeface="Verdana" pitchFamily="34" charset="0"/>
            </a:endParaRPr>
          </a:p>
        </p:txBody>
      </p:sp>
      <p:sp>
        <p:nvSpPr>
          <p:cNvPr id="50" name="TextBox 49"/>
          <p:cNvSpPr txBox="1"/>
          <p:nvPr/>
        </p:nvSpPr>
        <p:spPr>
          <a:xfrm rot="19188696">
            <a:off x="7504360" y="3362409"/>
            <a:ext cx="529883"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Medium" pitchFamily="34" charset="0"/>
              </a:rPr>
              <a:t>KC</a:t>
            </a:r>
            <a:endParaRPr lang="en-US" sz="1400" dirty="0">
              <a:solidFill>
                <a:schemeClr val="tx1">
                  <a:lumMod val="65000"/>
                  <a:lumOff val="35000"/>
                </a:schemeClr>
              </a:solidFill>
              <a:latin typeface="Franklin Gothic Medium" pitchFamily="34" charset="0"/>
            </a:endParaRPr>
          </a:p>
        </p:txBody>
      </p:sp>
      <p:sp>
        <p:nvSpPr>
          <p:cNvPr id="57" name="TextBox 56"/>
          <p:cNvSpPr txBox="1"/>
          <p:nvPr/>
        </p:nvSpPr>
        <p:spPr>
          <a:xfrm rot="19035986">
            <a:off x="8106104" y="3166360"/>
            <a:ext cx="1143000"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Medium" pitchFamily="34" charset="0"/>
              </a:rPr>
              <a:t>Opportunity</a:t>
            </a:r>
            <a:endParaRPr lang="en-US" sz="1400" dirty="0">
              <a:solidFill>
                <a:schemeClr val="tx1">
                  <a:lumMod val="65000"/>
                  <a:lumOff val="35000"/>
                </a:schemeClr>
              </a:solidFill>
              <a:latin typeface="Franklin Gothic Medium" pitchFamily="34" charset="0"/>
            </a:endParaRPr>
          </a:p>
        </p:txBody>
      </p:sp>
      <p:sp>
        <p:nvSpPr>
          <p:cNvPr id="58" name="TextBox 57"/>
          <p:cNvSpPr txBox="1"/>
          <p:nvPr/>
        </p:nvSpPr>
        <p:spPr>
          <a:xfrm>
            <a:off x="5334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Selection         Action         Input</a:t>
            </a:r>
            <a:endParaRPr lang="en-US" sz="1400" i="1" dirty="0">
              <a:solidFill>
                <a:schemeClr val="tx1">
                  <a:lumMod val="65000"/>
                  <a:lumOff val="35000"/>
                </a:schemeClr>
              </a:solidFill>
              <a:latin typeface="Franklin Gothic Medium" pitchFamily="34" charset="0"/>
            </a:endParaRPr>
          </a:p>
        </p:txBody>
      </p:sp>
      <p:sp>
        <p:nvSpPr>
          <p:cNvPr id="59" name="TextBox 58"/>
          <p:cNvSpPr txBox="1"/>
          <p:nvPr/>
        </p:nvSpPr>
        <p:spPr>
          <a:xfrm>
            <a:off x="4800600" y="3429000"/>
            <a:ext cx="2895600" cy="307777"/>
          </a:xfrm>
          <a:prstGeom prst="rect">
            <a:avLst/>
          </a:prstGeom>
          <a:noFill/>
        </p:spPr>
        <p:txBody>
          <a:bodyPr wrap="square" rtlCol="0">
            <a:spAutoFit/>
          </a:bodyPr>
          <a:lstStyle/>
          <a:p>
            <a:r>
              <a:rPr lang="en-US" sz="1400" i="1" dirty="0" smtClean="0">
                <a:solidFill>
                  <a:schemeClr val="tx1">
                    <a:lumMod val="65000"/>
                    <a:lumOff val="35000"/>
                  </a:schemeClr>
                </a:solidFill>
                <a:latin typeface="Franklin Gothic Medium" pitchFamily="34" charset="0"/>
              </a:rPr>
              <a:t>Student     Step </a:t>
            </a:r>
            <a:endParaRPr lang="en-US" sz="1400" i="1" dirty="0">
              <a:solidFill>
                <a:schemeClr val="tx1">
                  <a:lumMod val="65000"/>
                  <a:lumOff val="35000"/>
                </a:schemeClr>
              </a:solidFill>
              <a:latin typeface="Franklin Gothic Medium" pitchFamily="34" charset="0"/>
            </a:endParaRPr>
          </a:p>
        </p:txBody>
      </p:sp>
      <p:sp>
        <p:nvSpPr>
          <p:cNvPr id="60" name="TextBox 59"/>
          <p:cNvSpPr txBox="1"/>
          <p:nvPr/>
        </p:nvSpPr>
        <p:spPr>
          <a:xfrm>
            <a:off x="4800600" y="4900653"/>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Multiplier2</a:t>
            </a:r>
            <a:r>
              <a:rPr lang="en-US" sz="1600" dirty="0">
                <a:solidFill>
                  <a:schemeClr val="tx1">
                    <a:lumMod val="65000"/>
                    <a:lumOff val="35000"/>
                  </a:schemeClr>
                </a:solidFill>
                <a:latin typeface="Franklin Gothic Medium" pitchFamily="34" charset="0"/>
              </a:rPr>
              <a:t>	</a:t>
            </a:r>
            <a:r>
              <a:rPr lang="en-US" sz="1600" dirty="0" smtClean="0">
                <a:solidFill>
                  <a:schemeClr val="tx1">
                    <a:lumMod val="65000"/>
                    <a:lumOff val="35000"/>
                  </a:schemeClr>
                </a:solidFill>
                <a:latin typeface="Franklin Gothic Medium" pitchFamily="34" charset="0"/>
              </a:rPr>
              <a:t>            Multiplier	2</a:t>
            </a:r>
            <a:endParaRPr lang="en-US" sz="1600" dirty="0">
              <a:solidFill>
                <a:schemeClr val="tx1">
                  <a:lumMod val="65000"/>
                  <a:lumOff val="35000"/>
                </a:schemeClr>
              </a:solidFill>
              <a:latin typeface="Franklin Gothic Medium" pitchFamily="34" charset="0"/>
            </a:endParaRPr>
          </a:p>
        </p:txBody>
      </p:sp>
      <p:sp>
        <p:nvSpPr>
          <p:cNvPr id="61" name="TextBox 60"/>
          <p:cNvSpPr txBox="1"/>
          <p:nvPr/>
        </p:nvSpPr>
        <p:spPr>
          <a:xfrm>
            <a:off x="4800600" y="5194202"/>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ExpandedPower2        </a:t>
            </a:r>
            <a:r>
              <a:rPr lang="en-US" sz="1600" dirty="0" err="1" smtClean="0">
                <a:solidFill>
                  <a:schemeClr val="tx1">
                    <a:lumMod val="65000"/>
                    <a:lumOff val="35000"/>
                  </a:schemeClr>
                </a:solidFill>
                <a:latin typeface="Franklin Gothic Medium" pitchFamily="34" charset="0"/>
              </a:rPr>
              <a:t>Exp.Power</a:t>
            </a:r>
            <a:r>
              <a:rPr lang="en-US" sz="1600" dirty="0" smtClean="0">
                <a:solidFill>
                  <a:schemeClr val="tx1">
                    <a:lumMod val="65000"/>
                    <a:lumOff val="35000"/>
                  </a:schemeClr>
                </a:solidFill>
                <a:latin typeface="Franklin Gothic Medium" pitchFamily="34" charset="0"/>
              </a:rPr>
              <a:t>	2</a:t>
            </a:r>
            <a:endParaRPr lang="en-US" sz="1600" dirty="0">
              <a:solidFill>
                <a:schemeClr val="tx1">
                  <a:lumMod val="65000"/>
                  <a:lumOff val="35000"/>
                </a:schemeClr>
              </a:solidFill>
              <a:latin typeface="Franklin Gothic Medium" pitchFamily="34" charset="0"/>
            </a:endParaRPr>
          </a:p>
        </p:txBody>
      </p:sp>
      <p:sp>
        <p:nvSpPr>
          <p:cNvPr id="62" name="TextBox 61"/>
          <p:cNvSpPr txBox="1"/>
          <p:nvPr/>
        </p:nvSpPr>
        <p:spPr>
          <a:xfrm>
            <a:off x="4800600" y="5487751"/>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Base2	            Base	2</a:t>
            </a:r>
            <a:endParaRPr lang="en-US" sz="1600" dirty="0">
              <a:solidFill>
                <a:schemeClr val="tx1">
                  <a:lumMod val="65000"/>
                  <a:lumOff val="35000"/>
                </a:schemeClr>
              </a:solidFill>
              <a:latin typeface="Franklin Gothic Medium" pitchFamily="34" charset="0"/>
            </a:endParaRPr>
          </a:p>
        </p:txBody>
      </p:sp>
      <p:sp>
        <p:nvSpPr>
          <p:cNvPr id="63" name="TextBox 62"/>
          <p:cNvSpPr txBox="1"/>
          <p:nvPr/>
        </p:nvSpPr>
        <p:spPr>
          <a:xfrm>
            <a:off x="4800600" y="5781299"/>
            <a:ext cx="4038600" cy="338554"/>
          </a:xfrm>
          <a:prstGeom prst="rect">
            <a:avLst/>
          </a:prstGeom>
          <a:noFill/>
        </p:spPr>
        <p:txBody>
          <a:bodyPr wrap="square" rtlCol="0">
            <a:spAutoFit/>
          </a:bodyPr>
          <a:lstStyle/>
          <a:p>
            <a:r>
              <a:rPr lang="en-US" sz="1600" dirty="0" smtClean="0">
                <a:solidFill>
                  <a:schemeClr val="tx1">
                    <a:lumMod val="65000"/>
                    <a:lumOff val="35000"/>
                  </a:schemeClr>
                </a:solidFill>
                <a:latin typeface="Franklin Gothic Medium" pitchFamily="34" charset="0"/>
              </a:rPr>
              <a:t>S1      Exponent2	            Exponent	2</a:t>
            </a:r>
            <a:endParaRPr lang="en-US" sz="1600" dirty="0">
              <a:solidFill>
                <a:schemeClr val="tx1">
                  <a:lumMod val="65000"/>
                  <a:lumOff val="35000"/>
                </a:schemeClr>
              </a:solidFill>
              <a:latin typeface="Franklin Gothic Medium"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P spid="38" grpId="0"/>
      <p:bldP spid="40" grpId="0"/>
      <p:bldP spid="48" grpId="0"/>
      <p:bldP spid="51" grpId="0"/>
      <p:bldP spid="51" grpId="1"/>
      <p:bldP spid="52" grpId="0"/>
      <p:bldP spid="54" grpId="0"/>
      <p:bldP spid="60" grpId="0"/>
      <p:bldP spid="61" grpId="0"/>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a:t>
            </a:r>
            <a:endParaRPr lang="en-US" dirty="0"/>
          </a:p>
        </p:txBody>
      </p:sp>
      <p:sp>
        <p:nvSpPr>
          <p:cNvPr id="3" name="Content Placeholder 2"/>
          <p:cNvSpPr>
            <a:spLocks noGrp="1"/>
          </p:cNvSpPr>
          <p:nvPr>
            <p:ph idx="1"/>
          </p:nvPr>
        </p:nvSpPr>
        <p:spPr>
          <a:xfrm>
            <a:off x="457200" y="1600200"/>
            <a:ext cx="8686800" cy="4525963"/>
          </a:xfrm>
        </p:spPr>
        <p:txBody>
          <a:bodyPr/>
          <a:lstStyle/>
          <a:p>
            <a:r>
              <a:rPr lang="en-US" b="1" dirty="0" smtClean="0"/>
              <a:t>Observation</a:t>
            </a:r>
            <a:r>
              <a:rPr lang="en-US" dirty="0" smtClean="0"/>
              <a:t>:</a:t>
            </a:r>
            <a:r>
              <a:rPr lang="en-US" b="1" dirty="0" smtClean="0"/>
              <a:t> </a:t>
            </a:r>
            <a:r>
              <a:rPr lang="en-US" dirty="0" smtClean="0"/>
              <a:t>a group of transactions for a particular student working on a particular step. </a:t>
            </a:r>
          </a:p>
          <a:p>
            <a:r>
              <a:rPr lang="en-US" b="1" dirty="0" smtClean="0"/>
              <a:t>Attempt</a:t>
            </a:r>
            <a:r>
              <a:rPr lang="en-US" dirty="0" smtClean="0"/>
              <a:t>: transaction; an attempt toward a step</a:t>
            </a:r>
          </a:p>
          <a:p>
            <a:r>
              <a:rPr lang="en-US" b="1" dirty="0" smtClean="0"/>
              <a:t>Opportunity</a:t>
            </a:r>
            <a:r>
              <a:rPr lang="en-US" dirty="0" smtClean="0"/>
              <a:t>:  a chance for a student to demonstrate whether he or she has learned a given knowledge component. An opportunity exists each time a step is present with the associated knowledge component.</a:t>
            </a:r>
          </a:p>
          <a:p>
            <a:endParaRPr lang="en-US" dirty="0"/>
          </a:p>
        </p:txBody>
      </p:sp>
      <p:grpSp>
        <p:nvGrpSpPr>
          <p:cNvPr id="4" name="Group 9"/>
          <p:cNvGrpSpPr/>
          <p:nvPr/>
        </p:nvGrpSpPr>
        <p:grpSpPr>
          <a:xfrm>
            <a:off x="0" y="6424123"/>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Break</a:t>
            </a:r>
            <a:endParaRPr lang="en-US" dirty="0"/>
          </a:p>
        </p:txBody>
      </p:sp>
      <p:grpSp>
        <p:nvGrpSpPr>
          <p:cNvPr id="10"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457200" y="274638"/>
            <a:ext cx="8229600" cy="1143000"/>
          </a:xfrm>
        </p:spPr>
        <p:txBody>
          <a:bodyPr/>
          <a:lstStyle/>
          <a:p>
            <a:r>
              <a:rPr lang="en-US" dirty="0" smtClean="0"/>
              <a:t>Today’s Schedule</a:t>
            </a:r>
            <a:endParaRPr lang="en-US" dirty="0"/>
          </a:p>
        </p:txBody>
      </p:sp>
      <p:sp>
        <p:nvSpPr>
          <p:cNvPr id="13" name="Content Placeholder 2"/>
          <p:cNvSpPr txBox="1">
            <a:spLocks/>
          </p:cNvSpPr>
          <p:nvPr/>
        </p:nvSpPr>
        <p:spPr>
          <a:xfrm>
            <a:off x="413657" y="1132114"/>
            <a:ext cx="8229600" cy="468085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09:30 - 10:00 DataShop Overview</a:t>
            </a:r>
            <a:b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10:00 - 10:30 The DataShop Data Model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10:30 - 10:45 Break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10:45 - 11:45 Importing into DataShop</a:t>
            </a:r>
          </a:p>
          <a:p>
            <a:pPr lvl="0">
              <a:spcBef>
                <a:spcPct val="20000"/>
              </a:spcBef>
            </a:pPr>
            <a:r>
              <a:rPr lang="en-US" sz="2400" dirty="0" smtClean="0">
                <a:solidFill>
                  <a:schemeClr val="tx1">
                    <a:tint val="75000"/>
                  </a:schemeClr>
                </a:solidFill>
              </a:rPr>
              <a:t>	11:45 - 12:00 Exporting from DataShop </a:t>
            </a:r>
          </a:p>
          <a:p>
            <a:pPr lvl="0">
              <a:spcBef>
                <a:spcPct val="20000"/>
              </a:spcBef>
            </a:pPr>
            <a:r>
              <a:rPr lang="en-US" sz="2400" dirty="0" smtClean="0">
                <a:solidFill>
                  <a:schemeClr val="tx1">
                    <a:tint val="75000"/>
                  </a:schemeClr>
                </a:solidFill>
              </a:rPr>
              <a:t>	12:00 - 12:30 Case Study – Phil </a:t>
            </a:r>
            <a:r>
              <a:rPr lang="en-US" sz="2400" dirty="0" err="1" smtClean="0">
                <a:solidFill>
                  <a:schemeClr val="tx1">
                    <a:tint val="75000"/>
                  </a:schemeClr>
                </a:solidFill>
              </a:rPr>
              <a:t>Pavlik</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12:30 - 13:30 Q&amp;A – Lunch</a:t>
            </a:r>
          </a:p>
          <a:p>
            <a:pPr lvl="0">
              <a:spcBef>
                <a:spcPct val="20000"/>
              </a:spcBef>
            </a:pPr>
            <a:endParaRPr lang="en-US" sz="2400" dirty="0" smtClean="0">
              <a:solidFill>
                <a:schemeClr val="tx1">
                  <a:tint val="75000"/>
                </a:schemeClr>
              </a:solidFill>
            </a:endParaRPr>
          </a:p>
          <a:p>
            <a:pPr lvl="0">
              <a:spcBef>
                <a:spcPct val="20000"/>
              </a:spcBef>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0">
              <a:spcBef>
                <a:spcPct val="20000"/>
              </a:spcBef>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Importing into DataShop</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Types of Imports</a:t>
            </a:r>
            <a:endParaRPr lang="en-US" dirty="0"/>
          </a:p>
        </p:txBody>
      </p:sp>
      <p:sp>
        <p:nvSpPr>
          <p:cNvPr id="11" name="Content Placeholder 2"/>
          <p:cNvSpPr txBox="1">
            <a:spLocks/>
          </p:cNvSpPr>
          <p:nvPr/>
        </p:nvSpPr>
        <p:spPr>
          <a:xfrm>
            <a:off x="457200" y="1600200"/>
            <a:ext cx="8686800" cy="4525963"/>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Flat File – Tab delimited</a:t>
            </a:r>
            <a:r>
              <a:rPr kumimoji="0" lang="en-US" sz="2800" b="0" i="0" u="none" strike="noStrike" kern="1200" cap="none" spc="0" normalizeH="0" noProof="0" dirty="0" smtClean="0">
                <a:ln>
                  <a:noFill/>
                </a:ln>
                <a:solidFill>
                  <a:schemeClr val="tx1">
                    <a:tint val="75000"/>
                  </a:schemeClr>
                </a:solidFill>
                <a:effectLst/>
                <a:uLnTx/>
                <a:uFillTx/>
                <a:latin typeface="+mn-lt"/>
                <a:ea typeface="+mn-ea"/>
                <a:cs typeface="+mn-cs"/>
              </a:rPr>
              <a:t> file</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XML – follows the tutor message format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Logging Libraries (Java, Flash)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Custom Import (Carnegie Learning)</a:t>
            </a: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Flat File Import</a:t>
            </a:r>
            <a:endParaRPr lang="en-US" dirty="0"/>
          </a:p>
        </p:txBody>
      </p:sp>
      <p:sp>
        <p:nvSpPr>
          <p:cNvPr id="11" name="Content Placeholder 2"/>
          <p:cNvSpPr txBox="1">
            <a:spLocks/>
          </p:cNvSpPr>
          <p:nvPr/>
        </p:nvSpPr>
        <p:spPr>
          <a:xfrm>
            <a:off x="457200" y="1600200"/>
            <a:ext cx="8686800" cy="4525963"/>
          </a:xfrm>
          <a:prstGeom prst="rect">
            <a:avLst/>
          </a:prstGeom>
        </p:spPr>
        <p:txBody>
          <a:bodyPr vert="horz" lIns="91440" tIns="45720" rIns="91440" bIns="45720" rtlCol="0" anchor="t">
            <a:normAutofit/>
          </a:bodyPr>
          <a:lstStyle/>
          <a:p>
            <a:pPr>
              <a:spcBef>
                <a:spcPct val="20000"/>
              </a:spcBef>
              <a:buFont typeface="Arial" pitchFamily="34" charset="0"/>
              <a:buChar cha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2800" dirty="0" smtClean="0">
                <a:solidFill>
                  <a:schemeClr val="tx1">
                    <a:tint val="75000"/>
                  </a:schemeClr>
                </a:solidFill>
              </a:rPr>
              <a:t> Uses the Import Verify Tool </a:t>
            </a:r>
          </a:p>
          <a:p>
            <a:pPr lvl="1">
              <a:spcBef>
                <a:spcPct val="20000"/>
              </a:spcBef>
              <a:buFont typeface="Arial" pitchFamily="34" charset="0"/>
              <a:buChar char="•"/>
            </a:pPr>
            <a:r>
              <a:rPr lang="en-US" sz="2800" dirty="0" smtClean="0">
                <a:solidFill>
                  <a:schemeClr val="tx1">
                    <a:tint val="75000"/>
                  </a:schemeClr>
                </a:solidFill>
              </a:rPr>
              <a:t> http://pslcdatashop.org/about/importverify.html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Import</a:t>
            </a:r>
            <a:r>
              <a:rPr kumimoji="0" lang="en-US" sz="2800" b="0" i="0" u="none" strike="noStrike" kern="1200" cap="none" spc="0" normalizeH="0" noProof="0" dirty="0" smtClean="0">
                <a:ln>
                  <a:noFill/>
                </a:ln>
                <a:solidFill>
                  <a:schemeClr val="tx1">
                    <a:tint val="75000"/>
                  </a:schemeClr>
                </a:solidFill>
                <a:effectLst/>
                <a:uLnTx/>
                <a:uFillTx/>
                <a:latin typeface="+mn-lt"/>
                <a:ea typeface="+mn-ea"/>
                <a:cs typeface="+mn-cs"/>
              </a:rPr>
              <a:t> Columns (on web and cheat sheet!)</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Example Data</a:t>
            </a:r>
          </a:p>
          <a:p>
            <a:pPr lvl="1">
              <a:spcBef>
                <a:spcPct val="20000"/>
              </a:spcBef>
              <a:buFont typeface="Arial" pitchFamily="34" charset="0"/>
              <a:buChar char="•"/>
            </a:pPr>
            <a:r>
              <a:rPr lang="en-US" sz="2000" dirty="0" smtClean="0">
                <a:solidFill>
                  <a:schemeClr val="tx1">
                    <a:tint val="75000"/>
                  </a:schemeClr>
                </a:solidFill>
              </a:rPr>
              <a:t>https://pslcdatashop.web.cmu.edu/about/import_workshop_2011.html</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Importing </a:t>
            </a:r>
            <a:r>
              <a:rPr lang="en-US" dirty="0" err="1" smtClean="0"/>
              <a:t>DATa</a:t>
            </a:r>
            <a:r>
              <a:rPr lang="en-US" dirty="0" smtClean="0"/>
              <a:t> (hands-on)</a:t>
            </a:r>
            <a:endParaRPr lang="en-US" dirty="0"/>
          </a:p>
        </p:txBody>
      </p:sp>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ext Placeholder 10"/>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Exporting Data</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 Placeholder 9"/>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25" y="2819990"/>
            <a:ext cx="2366161" cy="584775"/>
          </a:xfrm>
          <a:prstGeom prst="rect">
            <a:avLst/>
          </a:prstGeom>
        </p:spPr>
        <p:txBody>
          <a:bodyPr wrap="none">
            <a:spAutoFit/>
          </a:bodyPr>
          <a:lstStyle/>
          <a:p>
            <a:r>
              <a:rPr lang="en-US" sz="3200" dirty="0" smtClean="0"/>
              <a:t>Student-Step</a:t>
            </a:r>
            <a:endParaRPr lang="en-US" sz="3200" dirty="0"/>
          </a:p>
        </p:txBody>
      </p:sp>
      <p:sp>
        <p:nvSpPr>
          <p:cNvPr id="7" name="Rectangle 6"/>
          <p:cNvSpPr/>
          <p:nvPr/>
        </p:nvSpPr>
        <p:spPr>
          <a:xfrm>
            <a:off x="200025" y="4561226"/>
            <a:ext cx="3030830" cy="584775"/>
          </a:xfrm>
          <a:prstGeom prst="rect">
            <a:avLst/>
          </a:prstGeom>
        </p:spPr>
        <p:txBody>
          <a:bodyPr wrap="none">
            <a:spAutoFit/>
          </a:bodyPr>
          <a:lstStyle/>
          <a:p>
            <a:r>
              <a:rPr lang="en-US" sz="3200" dirty="0" smtClean="0"/>
              <a:t>Student-Problem</a:t>
            </a:r>
            <a:endParaRPr lang="en-US" sz="3200" dirty="0"/>
          </a:p>
        </p:txBody>
      </p:sp>
      <p:sp>
        <p:nvSpPr>
          <p:cNvPr id="26" name="Rectangle 25"/>
          <p:cNvSpPr/>
          <p:nvPr/>
        </p:nvSpPr>
        <p:spPr>
          <a:xfrm>
            <a:off x="200025" y="1078754"/>
            <a:ext cx="2103268" cy="584775"/>
          </a:xfrm>
          <a:prstGeom prst="rect">
            <a:avLst/>
          </a:prstGeom>
        </p:spPr>
        <p:txBody>
          <a:bodyPr wrap="none">
            <a:spAutoFit/>
          </a:bodyPr>
          <a:lstStyle/>
          <a:p>
            <a:r>
              <a:rPr lang="en-US" sz="3200" dirty="0" smtClean="0"/>
              <a:t>Transaction</a:t>
            </a:r>
            <a:endParaRPr lang="en-US" sz="3200" dirty="0"/>
          </a:p>
        </p:txBody>
      </p:sp>
      <p:sp>
        <p:nvSpPr>
          <p:cNvPr id="27" name="Rectangle 26"/>
          <p:cNvSpPr/>
          <p:nvPr/>
        </p:nvSpPr>
        <p:spPr>
          <a:xfrm>
            <a:off x="882777" y="1641595"/>
            <a:ext cx="7831455" cy="1200329"/>
          </a:xfrm>
          <a:prstGeom prst="rect">
            <a:avLst/>
          </a:prstGeom>
        </p:spPr>
        <p:txBody>
          <a:bodyPr wrap="square">
            <a:spAutoFit/>
          </a:bodyPr>
          <a:lstStyle/>
          <a:p>
            <a:r>
              <a:rPr lang="en-US" sz="2400" i="1" dirty="0" smtClean="0">
                <a:solidFill>
                  <a:srgbClr val="000000"/>
                </a:solidFill>
              </a:rPr>
              <a:t>Export &gt; By Transaction</a:t>
            </a:r>
            <a:r>
              <a:rPr lang="en-US" sz="2400" dirty="0" smtClean="0">
                <a:solidFill>
                  <a:srgbClr val="000000"/>
                </a:solidFill>
              </a:rPr>
              <a:t>.</a:t>
            </a:r>
          </a:p>
          <a:p>
            <a:r>
              <a:rPr lang="en-US" sz="2400" dirty="0" smtClean="0">
                <a:solidFill>
                  <a:srgbClr val="000000"/>
                </a:solidFill>
              </a:rPr>
              <a:t>Data at the finest level of granularity possible—the level at which it was logged.</a:t>
            </a:r>
          </a:p>
        </p:txBody>
      </p:sp>
      <p:sp>
        <p:nvSpPr>
          <p:cNvPr id="28" name="Rectangle 27"/>
          <p:cNvSpPr/>
          <p:nvPr/>
        </p:nvSpPr>
        <p:spPr>
          <a:xfrm>
            <a:off x="882777" y="3382831"/>
            <a:ext cx="7831455" cy="1200329"/>
          </a:xfrm>
          <a:prstGeom prst="rect">
            <a:avLst/>
          </a:prstGeom>
        </p:spPr>
        <p:txBody>
          <a:bodyPr wrap="square">
            <a:spAutoFit/>
          </a:bodyPr>
          <a:lstStyle/>
          <a:p>
            <a:r>
              <a:rPr lang="en-US" sz="2400" i="1" dirty="0" smtClean="0"/>
              <a:t>Export &gt; By Student-Step</a:t>
            </a:r>
            <a:r>
              <a:rPr lang="en-US" sz="2400" dirty="0" smtClean="0"/>
              <a:t>.</a:t>
            </a:r>
          </a:p>
          <a:p>
            <a:r>
              <a:rPr lang="en-US" sz="2400" dirty="0" smtClean="0"/>
              <a:t>Data aggregated by student-step: each row represents a student attempting to complete a step.</a:t>
            </a:r>
          </a:p>
        </p:txBody>
      </p:sp>
      <p:sp>
        <p:nvSpPr>
          <p:cNvPr id="29" name="Rectangle 28"/>
          <p:cNvSpPr/>
          <p:nvPr/>
        </p:nvSpPr>
        <p:spPr>
          <a:xfrm>
            <a:off x="882777" y="5124069"/>
            <a:ext cx="8098155" cy="1200329"/>
          </a:xfrm>
          <a:prstGeom prst="rect">
            <a:avLst/>
          </a:prstGeom>
        </p:spPr>
        <p:txBody>
          <a:bodyPr wrap="square">
            <a:spAutoFit/>
          </a:bodyPr>
          <a:lstStyle/>
          <a:p>
            <a:r>
              <a:rPr lang="en-US" sz="2400" i="1" dirty="0" smtClean="0"/>
              <a:t>Export &gt; By Student-Problem</a:t>
            </a:r>
            <a:r>
              <a:rPr lang="en-US" sz="2400" dirty="0" smtClean="0"/>
              <a:t>.</a:t>
            </a:r>
          </a:p>
          <a:p>
            <a:r>
              <a:rPr lang="en-US" sz="2400" dirty="0" smtClean="0"/>
              <a:t>Data aggregated by student and problem, describing unique problems students have engaged in.</a:t>
            </a:r>
          </a:p>
        </p:txBody>
      </p:sp>
      <p:sp>
        <p:nvSpPr>
          <p:cNvPr id="58" name="Title 1"/>
          <p:cNvSpPr>
            <a:spLocks noGrp="1"/>
          </p:cNvSpPr>
          <p:nvPr>
            <p:ph type="title"/>
          </p:nvPr>
        </p:nvSpPr>
        <p:spPr>
          <a:xfrm>
            <a:off x="457200" y="274638"/>
            <a:ext cx="8229600" cy="1143000"/>
          </a:xfrm>
        </p:spPr>
        <p:txBody>
          <a:bodyPr/>
          <a:lstStyle/>
          <a:p>
            <a:r>
              <a:rPr lang="en-US" dirty="0" smtClean="0"/>
              <a:t>3 data formats for exporting</a:t>
            </a:r>
            <a:endParaRPr lang="en-US" dirty="0"/>
          </a:p>
        </p:txBody>
      </p:sp>
      <p:grpSp>
        <p:nvGrpSpPr>
          <p:cNvPr id="59"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3 data formats for exporting</a:t>
            </a:r>
            <a:endParaRPr lang="en-US" dirty="0"/>
          </a:p>
        </p:txBody>
      </p:sp>
      <p:sp>
        <p:nvSpPr>
          <p:cNvPr id="15" name="Content Placeholder 2"/>
          <p:cNvSpPr>
            <a:spLocks noGrp="1"/>
          </p:cNvSpPr>
          <p:nvPr>
            <p:ph idx="1"/>
          </p:nvPr>
        </p:nvSpPr>
        <p:spPr>
          <a:xfrm>
            <a:off x="457200" y="1600200"/>
            <a:ext cx="8229600" cy="4525963"/>
          </a:xfrm>
        </p:spPr>
        <p:txBody>
          <a:bodyPr>
            <a:normAutofit lnSpcReduction="10000"/>
          </a:bodyPr>
          <a:lstStyle/>
          <a:p>
            <a:r>
              <a:rPr lang="en-US" dirty="0" smtClean="0"/>
              <a:t>Choosing a format depends on your analysis</a:t>
            </a:r>
          </a:p>
          <a:p>
            <a:pPr lvl="1"/>
            <a:r>
              <a:rPr lang="en-US" dirty="0" smtClean="0"/>
              <a:t>Do you want to examine the time students took after hints or incorrect attempts?</a:t>
            </a:r>
          </a:p>
          <a:p>
            <a:pPr lvl="1"/>
            <a:r>
              <a:rPr lang="en-US" dirty="0" smtClean="0"/>
              <a:t>Do you want to find difficult problems or steps in a curriculum?</a:t>
            </a:r>
          </a:p>
          <a:p>
            <a:pPr lvl="1"/>
            <a:r>
              <a:rPr lang="en-US" dirty="0" smtClean="0"/>
              <a:t>Do you want to find time on steps when first attempt was correct vs. time on steps when first attempt was incorrect?</a:t>
            </a:r>
          </a:p>
          <a:p>
            <a:pPr lvl="1"/>
            <a:r>
              <a:rPr lang="en-US" dirty="0" smtClean="0"/>
              <a:t>Do you want to look at student responses and feedback given?</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Places to export</a:t>
            </a:r>
            <a:endParaRPr lang="en-US" dirty="0"/>
          </a:p>
        </p:txBody>
      </p:sp>
      <p:sp>
        <p:nvSpPr>
          <p:cNvPr id="15" name="Content Placeholder 2"/>
          <p:cNvSpPr>
            <a:spLocks noGrp="1"/>
          </p:cNvSpPr>
          <p:nvPr>
            <p:ph idx="1"/>
          </p:nvPr>
        </p:nvSpPr>
        <p:spPr>
          <a:xfrm>
            <a:off x="457200" y="1600200"/>
            <a:ext cx="8229600" cy="4525963"/>
          </a:xfrm>
        </p:spPr>
        <p:txBody>
          <a:bodyPr/>
          <a:lstStyle/>
          <a:p>
            <a:r>
              <a:rPr lang="en-US" dirty="0" smtClean="0"/>
              <a:t>From the web application</a:t>
            </a:r>
          </a:p>
          <a:p>
            <a:r>
              <a:rPr lang="en-US" dirty="0" smtClean="0"/>
              <a:t>From web services</a:t>
            </a:r>
          </a:p>
          <a:p>
            <a:pPr lvl="1"/>
            <a:endParaRPr lang="en-US" dirty="0"/>
          </a:p>
        </p:txBody>
      </p:sp>
      <p:sp>
        <p:nvSpPr>
          <p:cNvPr id="16" name="Rectangle 15"/>
          <p:cNvSpPr/>
          <p:nvPr/>
        </p:nvSpPr>
        <p:spPr>
          <a:xfrm>
            <a:off x="1044053" y="3429000"/>
            <a:ext cx="7663218" cy="1384995"/>
          </a:xfrm>
          <a:prstGeom prst="rect">
            <a:avLst/>
          </a:prstGeom>
        </p:spPr>
        <p:txBody>
          <a:bodyPr wrap="square">
            <a:spAutoFit/>
          </a:bodyPr>
          <a:lstStyle/>
          <a:p>
            <a:r>
              <a:rPr lang="en-US" sz="2800" dirty="0" smtClean="0"/>
              <a:t>How can I programmatically retrieve data from DataShop? (And later, store the results of analyses back to DataShop.)</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0" name="Rounded Rectangle 5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1" name="Rectangle 6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63" name="Rectangle 6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4" name="Title 13"/>
          <p:cNvSpPr>
            <a:spLocks noGrp="1"/>
          </p:cNvSpPr>
          <p:nvPr>
            <p:ph type="title"/>
          </p:nvPr>
        </p:nvSpPr>
        <p:spPr/>
        <p:txBody>
          <a:bodyPr/>
          <a:lstStyle/>
          <a:p>
            <a:r>
              <a:rPr lang="en-US" dirty="0" smtClean="0"/>
              <a:t>Places to export</a:t>
            </a:r>
            <a:endParaRPr lang="en-US" dirty="0"/>
          </a:p>
        </p:txBody>
      </p:sp>
      <p:sp>
        <p:nvSpPr>
          <p:cNvPr id="15" name="Content Placeholder 2"/>
          <p:cNvSpPr>
            <a:spLocks noGrp="1"/>
          </p:cNvSpPr>
          <p:nvPr>
            <p:ph idx="1"/>
          </p:nvPr>
        </p:nvSpPr>
        <p:spPr>
          <a:xfrm>
            <a:off x="457200" y="1600200"/>
            <a:ext cx="8229600" cy="4525963"/>
          </a:xfrm>
        </p:spPr>
        <p:txBody>
          <a:bodyPr/>
          <a:lstStyle/>
          <a:p>
            <a:r>
              <a:rPr lang="en-US" dirty="0" smtClean="0"/>
              <a:t>From the web application:</a:t>
            </a:r>
          </a:p>
          <a:p>
            <a:pPr lvl="1"/>
            <a:r>
              <a:rPr lang="en-US" dirty="0" smtClean="0"/>
              <a:t>Export &gt; By transaction</a:t>
            </a:r>
          </a:p>
          <a:p>
            <a:pPr lvl="1"/>
            <a:r>
              <a:rPr lang="en-US" dirty="0" smtClean="0"/>
              <a:t>Export &gt; By student-step</a:t>
            </a:r>
          </a:p>
          <a:p>
            <a:pPr lvl="1"/>
            <a:r>
              <a:rPr lang="en-US" dirty="0" smtClean="0"/>
              <a:t>Export &gt; By student-problem</a:t>
            </a:r>
          </a:p>
          <a:p>
            <a:pPr lvl="1"/>
            <a:r>
              <a:rPr lang="en-US" dirty="0" smtClean="0"/>
              <a:t>Dataset Info &gt; KC Models</a:t>
            </a:r>
          </a:p>
          <a:p>
            <a:pPr lvl="1"/>
            <a:r>
              <a:rPr lang="en-US" dirty="0" smtClean="0"/>
              <a:t>Dataset Info &gt; Problem Breakdown</a:t>
            </a:r>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b="17413"/>
          <a:stretch>
            <a:fillRect/>
          </a:stretch>
        </p:blipFill>
        <p:spPr bwMode="auto">
          <a:xfrm>
            <a:off x="702244" y="924638"/>
            <a:ext cx="7739512" cy="5663820"/>
          </a:xfrm>
          <a:prstGeom prst="rect">
            <a:avLst/>
          </a:prstGeom>
          <a:noFill/>
          <a:ln w="9525">
            <a:noFill/>
            <a:miter lim="800000"/>
            <a:headEnd/>
            <a:tailEnd/>
          </a:ln>
        </p:spPr>
      </p:pic>
      <p:sp>
        <p:nvSpPr>
          <p:cNvPr id="3" name="Rectangle 2"/>
          <p:cNvSpPr/>
          <p:nvPr/>
        </p:nvSpPr>
        <p:spPr>
          <a:xfrm>
            <a:off x="493137" y="200883"/>
            <a:ext cx="5279863" cy="523220"/>
          </a:xfrm>
          <a:prstGeom prst="rect">
            <a:avLst/>
          </a:prstGeom>
        </p:spPr>
        <p:txBody>
          <a:bodyPr wrap="square">
            <a:spAutoFit/>
          </a:bodyPr>
          <a:lstStyle/>
          <a:p>
            <a:pPr marL="103188" lvl="1"/>
            <a:r>
              <a:rPr lang="en-US" sz="2800" dirty="0" smtClean="0"/>
              <a:t>Export &gt; By transaction</a:t>
            </a:r>
          </a:p>
        </p:txBody>
      </p:sp>
      <p:sp>
        <p:nvSpPr>
          <p:cNvPr id="4" name="TextBox 3"/>
          <p:cNvSpPr txBox="1"/>
          <p:nvPr/>
        </p:nvSpPr>
        <p:spPr>
          <a:xfrm>
            <a:off x="5440140" y="3091037"/>
            <a:ext cx="1838484" cy="1477328"/>
          </a:xfrm>
          <a:prstGeom prst="rect">
            <a:avLst/>
          </a:prstGeom>
          <a:solidFill>
            <a:schemeClr val="bg1">
              <a:alpha val="75000"/>
            </a:schemeClr>
          </a:solidFill>
          <a:ln w="19050">
            <a:solidFill>
              <a:srgbClr val="FF0000"/>
            </a:solidFill>
          </a:ln>
        </p:spPr>
        <p:txBody>
          <a:bodyPr wrap="square" rtlCol="0">
            <a:spAutoFit/>
          </a:bodyPr>
          <a:lstStyle/>
          <a:p>
            <a:r>
              <a:rPr lang="en-US" dirty="0" smtClean="0"/>
              <a:t>Look for the green check to see if that sample can be exported quickly</a:t>
            </a:r>
            <a:endParaRPr lang="en-US" dirty="0"/>
          </a:p>
        </p:txBody>
      </p:sp>
      <p:cxnSp>
        <p:nvCxnSpPr>
          <p:cNvPr id="5" name="Straight Arrow Connector 4"/>
          <p:cNvCxnSpPr>
            <a:stCxn id="4" idx="1"/>
          </p:cNvCxnSpPr>
          <p:nvPr/>
        </p:nvCxnSpPr>
        <p:spPr>
          <a:xfrm rot="10800000">
            <a:off x="4572000" y="3712189"/>
            <a:ext cx="868140" cy="1175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457200" y="1600200"/>
            <a:ext cx="8229600" cy="4525963"/>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John Stamper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Technical Director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Alida Skogsholm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Manager,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Brett </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Leber</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Interaction Designer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Duncan Spencer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Shanwen</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Yu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DataShop Developer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Sandy </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Demi</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QA (Quality Assurance – Testing)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Ken Koedinger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PSLC Director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Jo </a:t>
            </a:r>
            <a:r>
              <a:rPr kumimoji="0" lang="en-US"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Bodnar</a:t>
            </a: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PSLC Admin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1"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smtClean="0">
                <a:ln>
                  <a:noFill/>
                </a:ln>
                <a:solidFill>
                  <a:schemeClr val="tx1"/>
                </a:solidFill>
                <a:effectLst/>
                <a:uLnTx/>
                <a:uFillTx/>
                <a:latin typeface="+mj-lt"/>
                <a:ea typeface="+mj-ea"/>
                <a:cs typeface="+mj-cs"/>
              </a:rPr>
              <a:t>The DataShop Team</a:t>
            </a:r>
            <a:endParaRPr kumimoji="0" lang="en-US" sz="4000" b="1"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1" name="Picture 3"/>
          <p:cNvPicPr>
            <a:picLocks noChangeAspect="1" noChangeArrowheads="1"/>
          </p:cNvPicPr>
          <p:nvPr/>
        </p:nvPicPr>
        <p:blipFill>
          <a:blip r:embed="rId3" cstate="print"/>
          <a:srcRect l="23062" t="29333" r="19282" b="53067"/>
          <a:stretch>
            <a:fillRect/>
          </a:stretch>
        </p:blipFill>
        <p:spPr bwMode="auto">
          <a:xfrm>
            <a:off x="339374" y="1581567"/>
            <a:ext cx="8129131" cy="219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to export</a:t>
            </a:r>
            <a:endParaRPr lang="en-US" dirty="0"/>
          </a:p>
        </p:txBody>
      </p:sp>
      <p:sp>
        <p:nvSpPr>
          <p:cNvPr id="3" name="Content Placeholder 2"/>
          <p:cNvSpPr>
            <a:spLocks noGrp="1"/>
          </p:cNvSpPr>
          <p:nvPr>
            <p:ph idx="1"/>
          </p:nvPr>
        </p:nvSpPr>
        <p:spPr/>
        <p:txBody>
          <a:bodyPr>
            <a:normAutofit/>
          </a:bodyPr>
          <a:lstStyle/>
          <a:p>
            <a:r>
              <a:rPr lang="en-US" dirty="0" smtClean="0"/>
              <a:t>From web services:</a:t>
            </a:r>
          </a:p>
          <a:p>
            <a:pPr lvl="1"/>
            <a:r>
              <a:rPr lang="en-US" sz="3200" dirty="0" smtClean="0"/>
              <a:t>By transaction</a:t>
            </a:r>
          </a:p>
          <a:p>
            <a:pPr lvl="1"/>
            <a:r>
              <a:rPr lang="en-US" sz="3200" dirty="0" smtClean="0"/>
              <a:t>By student-step</a:t>
            </a:r>
          </a:p>
          <a:p>
            <a:r>
              <a:rPr lang="en-US" dirty="0" smtClean="0"/>
              <a:t>Request only some columns</a:t>
            </a:r>
          </a:p>
          <a:p>
            <a:r>
              <a:rPr lang="en-US" dirty="0" smtClean="0"/>
              <a:t>Request only some rows</a:t>
            </a:r>
          </a:p>
          <a:p>
            <a:endParaRPr lang="en-US" sz="3600" dirty="0"/>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6"/>
            <a:ext cx="8229600" cy="1143000"/>
          </a:xfrm>
        </p:spPr>
        <p:txBody>
          <a:bodyPr/>
          <a:lstStyle/>
          <a:p>
            <a:r>
              <a:rPr lang="en-US" dirty="0" smtClean="0"/>
              <a:t>Export columns</a:t>
            </a:r>
            <a:endParaRPr lang="en-US" dirty="0"/>
          </a:p>
        </p:txBody>
      </p:sp>
      <p:sp>
        <p:nvSpPr>
          <p:cNvPr id="3" name="Content Placeholder 2"/>
          <p:cNvSpPr>
            <a:spLocks noGrp="1"/>
          </p:cNvSpPr>
          <p:nvPr>
            <p:ph idx="1"/>
          </p:nvPr>
        </p:nvSpPr>
        <p:spPr>
          <a:xfrm>
            <a:off x="220980" y="942252"/>
            <a:ext cx="8755380" cy="4525963"/>
          </a:xfrm>
        </p:spPr>
        <p:txBody>
          <a:bodyPr>
            <a:normAutofit/>
          </a:bodyPr>
          <a:lstStyle/>
          <a:p>
            <a:pPr indent="0">
              <a:buNone/>
            </a:pPr>
            <a:r>
              <a:rPr lang="en-US" sz="2800" dirty="0" smtClean="0"/>
              <a:t>Names of columns documented on your cheat sheet:</a:t>
            </a:r>
          </a:p>
          <a:p>
            <a:pPr>
              <a:buNone/>
            </a:pPr>
            <a:endParaRPr lang="en-US" sz="2800" dirty="0" smtClean="0"/>
          </a:p>
          <a:p>
            <a:endParaRPr lang="en-US" sz="2800" dirty="0" smtClean="0"/>
          </a:p>
          <a:p>
            <a:pPr>
              <a:buNone/>
            </a:pPr>
            <a:endParaRPr lang="en-US" sz="4000" dirty="0" smtClean="0"/>
          </a:p>
          <a:p>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26" name="Picture 2"/>
          <p:cNvPicPr>
            <a:picLocks noChangeAspect="1" noChangeArrowheads="1"/>
          </p:cNvPicPr>
          <p:nvPr/>
        </p:nvPicPr>
        <p:blipFill>
          <a:blip r:embed="rId3" cstate="print"/>
          <a:srcRect t="8714" b="4648"/>
          <a:stretch>
            <a:fillRect/>
          </a:stretch>
        </p:blipFill>
        <p:spPr bwMode="auto">
          <a:xfrm>
            <a:off x="0" y="2036708"/>
            <a:ext cx="4604400" cy="3086108"/>
          </a:xfrm>
          <a:prstGeom prst="rect">
            <a:avLst/>
          </a:prstGeom>
          <a:noFill/>
          <a:ln w="9525">
            <a:noFill/>
            <a:miter lim="800000"/>
            <a:headEnd/>
            <a:tailEnd/>
          </a:ln>
          <a:effectLst/>
        </p:spPr>
      </p:pic>
      <p:sp>
        <p:nvSpPr>
          <p:cNvPr id="10" name="Rectangle 9"/>
          <p:cNvSpPr/>
          <p:nvPr/>
        </p:nvSpPr>
        <p:spPr>
          <a:xfrm>
            <a:off x="2286000" y="7022743"/>
            <a:ext cx="4572000" cy="646331"/>
          </a:xfrm>
          <a:prstGeom prst="rect">
            <a:avLst/>
          </a:prstGeom>
        </p:spPr>
        <p:txBody>
          <a:bodyPr>
            <a:spAutoFit/>
          </a:bodyPr>
          <a:lstStyle/>
          <a:p>
            <a:r>
              <a:rPr lang="en-US" dirty="0" smtClean="0"/>
              <a:t>More extensive documentation available at:</a:t>
            </a:r>
            <a:br>
              <a:rPr lang="en-US" dirty="0" smtClean="0"/>
            </a:br>
            <a:r>
              <a:rPr lang="en-US" dirty="0" smtClean="0">
                <a:hlinkClick r:id="rId4"/>
              </a:rPr>
              <a:t>http://pslcdatashop.org/help?page=export</a:t>
            </a:r>
            <a:endParaRPr lang="en-US" dirty="0" smtClean="0"/>
          </a:p>
        </p:txBody>
      </p:sp>
      <p:pic>
        <p:nvPicPr>
          <p:cNvPr id="1027" name="Picture 3"/>
          <p:cNvPicPr>
            <a:picLocks noChangeAspect="1" noChangeArrowheads="1"/>
          </p:cNvPicPr>
          <p:nvPr/>
        </p:nvPicPr>
        <p:blipFill>
          <a:blip r:embed="rId5" cstate="print"/>
          <a:srcRect b="3417"/>
          <a:stretch>
            <a:fillRect/>
          </a:stretch>
        </p:blipFill>
        <p:spPr bwMode="auto">
          <a:xfrm>
            <a:off x="4572000" y="1919953"/>
            <a:ext cx="4572000" cy="3431463"/>
          </a:xfrm>
          <a:prstGeom prst="rect">
            <a:avLst/>
          </a:prstGeom>
          <a:noFill/>
          <a:ln w="9525">
            <a:noFill/>
            <a:miter lim="800000"/>
            <a:headEnd/>
            <a:tailEnd/>
          </a:ln>
          <a:effectLst/>
        </p:spPr>
      </p:pic>
      <p:sp>
        <p:nvSpPr>
          <p:cNvPr id="12" name="Content Placeholder 2"/>
          <p:cNvSpPr txBox="1">
            <a:spLocks/>
          </p:cNvSpPr>
          <p:nvPr/>
        </p:nvSpPr>
        <p:spPr>
          <a:xfrm>
            <a:off x="457200" y="5514398"/>
            <a:ext cx="7963469" cy="761061"/>
          </a:xfrm>
          <a:prstGeom prst="rect">
            <a:avLst/>
          </a:prstGeom>
        </p:spPr>
        <p:txBody>
          <a:bodyPr vert="horz" lIns="91440" tIns="45720" rIns="91440" bIns="45720" rtlCol="0">
            <a:noAutofit/>
          </a:bodyPr>
          <a:lstStyle/>
          <a:p>
            <a:pPr marL="342900" marR="0" lvl="0" indent="1588"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extensive documentation available at:</a:t>
            </a:r>
            <a:br>
              <a:rPr kumimoji="0" lang="en-US" sz="2000" b="0" i="0" u="none" strike="noStrike" kern="1200" cap="none" spc="0" normalizeH="0" baseline="0" noProof="0" dirty="0" smtClean="0">
                <a:ln>
                  <a:noFill/>
                </a:ln>
                <a:solidFill>
                  <a:schemeClr val="tx1"/>
                </a:solidFill>
                <a:effectLst/>
                <a:uLnTx/>
                <a:uFillTx/>
                <a:latin typeface="+mn-lt"/>
                <a:ea typeface="+mn-ea"/>
                <a:cs typeface="+mn-cs"/>
              </a:rPr>
            </a:b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4"/>
              </a:rPr>
              <a:t>http://pslcdatashop.org/help?page=export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Export Columns</a:t>
            </a:r>
            <a:endParaRPr lang="en-US" dirty="0"/>
          </a:p>
        </p:txBody>
      </p:sp>
      <p:sp>
        <p:nvSpPr>
          <p:cNvPr id="3" name="Content Placeholder 2"/>
          <p:cNvSpPr>
            <a:spLocks noGrp="1"/>
          </p:cNvSpPr>
          <p:nvPr>
            <p:ph idx="1"/>
          </p:nvPr>
        </p:nvSpPr>
        <p:spPr>
          <a:xfrm>
            <a:off x="457200" y="1600200"/>
            <a:ext cx="7963469" cy="4525963"/>
          </a:xfrm>
        </p:spPr>
        <p:txBody>
          <a:bodyPr>
            <a:normAutofit lnSpcReduction="10000"/>
          </a:bodyPr>
          <a:lstStyle/>
          <a:p>
            <a:r>
              <a:rPr lang="en-US" sz="3200" dirty="0" smtClean="0"/>
              <a:t>Some columns appear in pairs or sets</a:t>
            </a:r>
            <a:endParaRPr lang="en-US" dirty="0" smtClean="0"/>
          </a:p>
          <a:p>
            <a:pPr lvl="1"/>
            <a:r>
              <a:rPr lang="en-US" sz="2800" dirty="0" smtClean="0"/>
              <a:t>Condition Name and Condition Type</a:t>
            </a:r>
          </a:p>
          <a:p>
            <a:pPr lvl="1"/>
            <a:r>
              <a:rPr lang="en-US" dirty="0" smtClean="0"/>
              <a:t>KC and KC Category</a:t>
            </a:r>
          </a:p>
          <a:p>
            <a:r>
              <a:rPr lang="en-US" dirty="0" smtClean="0"/>
              <a:t>Some columns or column sets </a:t>
            </a:r>
            <a:r>
              <a:rPr lang="en-US" sz="3200" dirty="0" smtClean="0"/>
              <a:t>can appear more than once</a:t>
            </a:r>
          </a:p>
          <a:p>
            <a:pPr lvl="1"/>
            <a:r>
              <a:rPr lang="en-US" dirty="0" smtClean="0"/>
              <a:t>The above columns</a:t>
            </a:r>
          </a:p>
          <a:p>
            <a:pPr lvl="1"/>
            <a:r>
              <a:rPr lang="en-US" dirty="0" smtClean="0"/>
              <a:t>CF (custom field)</a:t>
            </a:r>
          </a:p>
          <a:p>
            <a:pPr lvl="1"/>
            <a:r>
              <a:rPr lang="en-US" dirty="0" smtClean="0"/>
              <a:t>Level</a:t>
            </a:r>
          </a:p>
          <a:p>
            <a:pPr lvl="1"/>
            <a:r>
              <a:rPr lang="en-US" dirty="0" smtClean="0"/>
              <a:t>Select, Action, and Input</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Student-Step Export Columns</a:t>
            </a:r>
            <a:endParaRPr lang="en-US" dirty="0"/>
          </a:p>
        </p:txBody>
      </p:sp>
      <p:sp>
        <p:nvSpPr>
          <p:cNvPr id="3" name="Content Placeholder 2"/>
          <p:cNvSpPr>
            <a:spLocks noGrp="1"/>
          </p:cNvSpPr>
          <p:nvPr>
            <p:ph idx="1"/>
          </p:nvPr>
        </p:nvSpPr>
        <p:spPr>
          <a:xfrm>
            <a:off x="457200" y="1600200"/>
            <a:ext cx="7963469" cy="4525963"/>
          </a:xfrm>
        </p:spPr>
        <p:txBody>
          <a:bodyPr>
            <a:normAutofit/>
          </a:bodyPr>
          <a:lstStyle/>
          <a:p>
            <a:r>
              <a:rPr lang="en-US" sz="3200" dirty="0" smtClean="0"/>
              <a:t>Some columns appear in pairs or sets</a:t>
            </a:r>
            <a:endParaRPr lang="en-US" dirty="0" smtClean="0"/>
          </a:p>
          <a:p>
            <a:pPr lvl="1"/>
            <a:r>
              <a:rPr lang="en-US" dirty="0" smtClean="0"/>
              <a:t>KC, Opportunity, Predicted Error Rate</a:t>
            </a:r>
          </a:p>
          <a:p>
            <a:r>
              <a:rPr lang="en-US" dirty="0" smtClean="0"/>
              <a:t>Additional rows for a single step will appear if more than one KC or student is associated with a step</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 Export Columns</a:t>
            </a:r>
            <a:endParaRPr lang="en-US" dirty="0"/>
          </a:p>
        </p:txBody>
      </p:sp>
      <p:sp>
        <p:nvSpPr>
          <p:cNvPr id="3" name="Content Placeholder 2"/>
          <p:cNvSpPr>
            <a:spLocks noGrp="1"/>
          </p:cNvSpPr>
          <p:nvPr>
            <p:ph idx="1"/>
          </p:nvPr>
        </p:nvSpPr>
        <p:spPr>
          <a:xfrm>
            <a:off x="457200" y="1600200"/>
            <a:ext cx="7963469" cy="4525963"/>
          </a:xfrm>
        </p:spPr>
        <p:txBody>
          <a:bodyPr>
            <a:normAutofit/>
          </a:bodyPr>
          <a:lstStyle/>
          <a:p>
            <a:r>
              <a:rPr lang="en-US" sz="3200" dirty="0" smtClean="0"/>
              <a:t>Differ slightly from the equivalent formats in the web application.</a:t>
            </a:r>
          </a:p>
          <a:p>
            <a:pPr lvl="1"/>
            <a:r>
              <a:rPr lang="en-US" dirty="0" smtClean="0"/>
              <a:t>See cheat sheet for more info</a:t>
            </a:r>
          </a:p>
          <a:p>
            <a:pPr>
              <a:buNone/>
            </a:pPr>
            <a:endParaRPr lang="en-US" dirty="0" smtClean="0"/>
          </a:p>
          <a:p>
            <a:endParaRPr lang="en-US" sz="3200" dirty="0" smtClean="0"/>
          </a:p>
          <a:p>
            <a:pPr>
              <a:buNone/>
            </a:pPr>
            <a:endParaRPr lang="en-US" sz="44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3521"/>
            <a:ext cx="8229600" cy="1143000"/>
          </a:xfrm>
        </p:spPr>
        <p:txBody>
          <a:bodyPr/>
          <a:lstStyle/>
          <a:p>
            <a:r>
              <a:rPr lang="en-US" dirty="0" smtClean="0"/>
              <a:t>Questions about columns?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 </a:t>
            </a:r>
            <a:r>
              <a:rPr lang="en-US" dirty="0" err="1" smtClean="0"/>
              <a:t>Pavlik</a:t>
            </a:r>
            <a:endParaRPr lang="en-US" dirty="0"/>
          </a:p>
        </p:txBody>
      </p:sp>
      <p:sp>
        <p:nvSpPr>
          <p:cNvPr id="3" name="Text Placeholder 2"/>
          <p:cNvSpPr>
            <a:spLocks noGrp="1"/>
          </p:cNvSpPr>
          <p:nvPr>
            <p:ph type="body" idx="1"/>
          </p:nvPr>
        </p:nvSpPr>
        <p:spPr/>
        <p:txBody>
          <a:bodyPr/>
          <a:lstStyle/>
          <a:p>
            <a:r>
              <a:rPr lang="en-US" dirty="0" smtClean="0"/>
              <a:t>Toss it over to</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from the introduction to </a:t>
            </a:r>
            <a:r>
              <a:rPr lang="en-US" dirty="0" err="1" smtClean="0"/>
              <a:t>Datashop</a:t>
            </a:r>
            <a:r>
              <a:rPr lang="en-US" dirty="0" smtClean="0"/>
              <a:t> workshop</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fontScale="90000"/>
          </a:bodyPr>
          <a:lstStyle/>
          <a:p>
            <a:r>
              <a:rPr lang="en-US" dirty="0" smtClean="0"/>
              <a:t/>
            </a:r>
            <a:br>
              <a:rPr lang="en-US" dirty="0" smtClean="0"/>
            </a:br>
            <a:r>
              <a:rPr lang="en-US" dirty="0" smtClean="0"/>
              <a:t>What is DataShop?</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chor="b">
            <a:normAutofit fontScale="92500" lnSpcReduction="20000"/>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lang="en-US" sz="2400" dirty="0" smtClean="0">
              <a:solidFill>
                <a:schemeClr val="tx1">
                  <a:tint val="75000"/>
                </a:schemeClr>
              </a:solidFill>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Central Repository</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Secure place to store &amp; access research data</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Every </a:t>
            </a:r>
            <a:r>
              <a:rPr kumimoji="0" lang="en-US" sz="1800" b="0" i="0" u="none" strike="noStrike" kern="1200" cap="none" spc="0" normalizeH="0" baseline="0" noProof="0" dirty="0" err="1" smtClean="0">
                <a:ln>
                  <a:noFill/>
                </a:ln>
                <a:solidFill>
                  <a:schemeClr val="tx1">
                    <a:tint val="75000"/>
                  </a:schemeClr>
                </a:solidFill>
                <a:effectLst/>
                <a:uLnTx/>
                <a:uFillTx/>
                <a:latin typeface="+mn-lt"/>
                <a:ea typeface="+mn-ea"/>
                <a:cs typeface="+mn-cs"/>
              </a:rPr>
              <a:t>LearnLab</a:t>
            </a: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 and every study</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Supports various kinds of research</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Primary analysis of study data</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Exploratory analysis of course data</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Secondary analysis of any data set</a:t>
            </a:r>
          </a:p>
          <a:p>
            <a:pPr marL="0" marR="0" lvl="0"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rPr>
              <a:t>Analysis &amp; Reporting Tools</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Focus on student-tutor interaction data</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Learning curves &amp; error reports provide summary and low-level views of student performance</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Performance Profiler aggregates across various levels of granularity (problem, dataset levels, knowledge components, etc.)  </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Data Export</a:t>
            </a:r>
          </a:p>
          <a:p>
            <a:pPr marL="914400" marR="0" lvl="2"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mn-cs"/>
              </a:rPr>
              <a:t>Tab delimited tables you can open with your favorite spreadsheet program or statistical package</a:t>
            </a:r>
          </a:p>
          <a:p>
            <a:pPr marL="457200" marR="0" lvl="1" indent="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New tools created to meet highest demands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7" name="Group 9"/>
          <p:cNvGrpSpPr/>
          <p:nvPr/>
        </p:nvGrpSpPr>
        <p:grpSpPr>
          <a:xfrm>
            <a:off x="0" y="6433851"/>
            <a:ext cx="9144000" cy="424149"/>
            <a:chOff x="0" y="6433851"/>
            <a:chExt cx="9144000" cy="424149"/>
          </a:xfrm>
        </p:grpSpPr>
        <p:sp>
          <p:nvSpPr>
            <p:cNvPr id="8" name="Rounded Rectangle 7"/>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9" name="Rectangle 8"/>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1" name="Rectangle 10"/>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Creating an account </a:t>
            </a:r>
            <a:br>
              <a:rPr lang="en-US" dirty="0" smtClean="0"/>
            </a:br>
            <a:r>
              <a:rPr lang="en-US" dirty="0" smtClean="0"/>
              <a:t>and Logging in</a:t>
            </a:r>
            <a:endParaRPr lang="en-US" dirty="0"/>
          </a:p>
        </p:txBody>
      </p:sp>
      <p:sp>
        <p:nvSpPr>
          <p:cNvPr id="3" name="Text Placeholder 2"/>
          <p:cNvSpPr>
            <a:spLocks noGrp="1"/>
          </p:cNvSpPr>
          <p:nvPr>
            <p:ph type="body" idx="1"/>
          </p:nvPr>
        </p:nvSpPr>
        <p:spPr/>
        <p:txBody>
          <a:bodyPr/>
          <a:lstStyle/>
          <a:p>
            <a:r>
              <a:rPr lang="en-US" dirty="0" smtClean="0"/>
              <a:t>Getting Started</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658" t="28046" r="79827" b="18182"/>
          <a:stretch>
            <a:fillRect/>
          </a:stretch>
        </p:blipFill>
        <p:spPr bwMode="auto">
          <a:xfrm>
            <a:off x="3204477" y="675105"/>
            <a:ext cx="2486127" cy="5375586"/>
          </a:xfrm>
          <a:prstGeom prst="rect">
            <a:avLst/>
          </a:prstGeom>
          <a:noFill/>
          <a:ln w="9525">
            <a:noFill/>
            <a:miter lim="800000"/>
            <a:headEnd/>
            <a:tailEnd/>
          </a:ln>
        </p:spPr>
      </p:pic>
      <p:sp>
        <p:nvSpPr>
          <p:cNvPr id="9" name="TextBox 8"/>
          <p:cNvSpPr txBox="1"/>
          <p:nvPr/>
        </p:nvSpPr>
        <p:spPr>
          <a:xfrm>
            <a:off x="451692" y="2445745"/>
            <a:ext cx="1983036" cy="1520328"/>
          </a:xfrm>
          <a:prstGeom prst="rect">
            <a:avLst/>
          </a:prstGeom>
          <a:noFill/>
        </p:spPr>
        <p:txBody>
          <a:bodyPr wrap="square" rtlCol="0">
            <a:spAutoFit/>
          </a:bodyPr>
          <a:lstStyle/>
          <a:p>
            <a:r>
              <a:rPr lang="en-US" dirty="0" smtClean="0"/>
              <a:t>If you are a Carnegie Mellon University student, staff, or faculty member</a:t>
            </a:r>
            <a:endParaRPr lang="en-US" dirty="0"/>
          </a:p>
        </p:txBody>
      </p:sp>
      <p:cxnSp>
        <p:nvCxnSpPr>
          <p:cNvPr id="11" name="Straight Arrow Connector 10"/>
          <p:cNvCxnSpPr/>
          <p:nvPr/>
        </p:nvCxnSpPr>
        <p:spPr>
          <a:xfrm>
            <a:off x="2159306" y="3429000"/>
            <a:ext cx="116778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60353" y="648254"/>
            <a:ext cx="1983036" cy="1754326"/>
          </a:xfrm>
          <a:prstGeom prst="rect">
            <a:avLst/>
          </a:prstGeom>
          <a:noFill/>
        </p:spPr>
        <p:txBody>
          <a:bodyPr wrap="square" rtlCol="0">
            <a:spAutoFit/>
          </a:bodyPr>
          <a:lstStyle/>
          <a:p>
            <a:r>
              <a:rPr lang="en-US" dirty="0" smtClean="0"/>
              <a:t>If you are NOT a Carnegie Mellon University student, staff, or faculty member, and have logged in before</a:t>
            </a:r>
            <a:endParaRPr lang="en-US" dirty="0"/>
          </a:p>
        </p:txBody>
      </p:sp>
      <p:cxnSp>
        <p:nvCxnSpPr>
          <p:cNvPr id="28" name="Straight Arrow Connector 27"/>
          <p:cNvCxnSpPr/>
          <p:nvPr/>
        </p:nvCxnSpPr>
        <p:spPr>
          <a:xfrm rot="10800000">
            <a:off x="5408211" y="1397040"/>
            <a:ext cx="10336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60353" y="4458254"/>
            <a:ext cx="1983036" cy="2031325"/>
          </a:xfrm>
          <a:prstGeom prst="rect">
            <a:avLst/>
          </a:prstGeom>
          <a:noFill/>
        </p:spPr>
        <p:txBody>
          <a:bodyPr wrap="square" rtlCol="0">
            <a:spAutoFit/>
          </a:bodyPr>
          <a:lstStyle/>
          <a:p>
            <a:r>
              <a:rPr lang="en-US" dirty="0" smtClean="0"/>
              <a:t>If you are NOT a Carnegie Mellon University student, staff, or faculty member, and have NOT logged in before</a:t>
            </a:r>
            <a:endParaRPr lang="en-US" dirty="0"/>
          </a:p>
        </p:txBody>
      </p:sp>
      <p:cxnSp>
        <p:nvCxnSpPr>
          <p:cNvPr id="32" name="Straight Arrow Connector 31"/>
          <p:cNvCxnSpPr/>
          <p:nvPr/>
        </p:nvCxnSpPr>
        <p:spPr>
          <a:xfrm rot="10800000">
            <a:off x="5408212" y="5567239"/>
            <a:ext cx="103367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0" y="6433851"/>
            <a:ext cx="9144000" cy="424149"/>
            <a:chOff x="0" y="6433851"/>
            <a:chExt cx="9144000" cy="424149"/>
          </a:xfrm>
        </p:grpSpPr>
        <p:sp>
          <p:nvSpPr>
            <p:cNvPr id="13" name="Rounded Rectangle 12"/>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5" name="Rectangle 14"/>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7" name="Rectangle 16"/>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5" name="Picture 2"/>
          <p:cNvPicPr>
            <a:picLocks noChangeAspect="1" noChangeArrowheads="1"/>
          </p:cNvPicPr>
          <p:nvPr/>
        </p:nvPicPr>
        <p:blipFill>
          <a:blip r:embed="rId4" cstate="print"/>
          <a:srcRect/>
          <a:stretch>
            <a:fillRect/>
          </a:stretch>
        </p:blipFill>
        <p:spPr bwMode="auto">
          <a:xfrm>
            <a:off x="702244" y="0"/>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5" name="Picture 2"/>
          <p:cNvPicPr>
            <a:picLocks noChangeAspect="1" noChangeArrowheads="1"/>
          </p:cNvPicPr>
          <p:nvPr/>
        </p:nvPicPr>
        <p:blipFill>
          <a:blip r:embed="rId4" cstate="print"/>
          <a:srcRect/>
          <a:stretch>
            <a:fillRect/>
          </a:stretch>
        </p:blipFill>
        <p:spPr bwMode="auto">
          <a:xfrm>
            <a:off x="702244" y="0"/>
            <a:ext cx="7739512" cy="6858000"/>
          </a:xfrm>
          <a:prstGeom prst="rect">
            <a:avLst/>
          </a:prstGeom>
          <a:noFill/>
          <a:ln w="9525">
            <a:noFill/>
            <a:miter lim="800000"/>
            <a:headEnd/>
            <a:tailEnd/>
          </a:ln>
        </p:spPr>
      </p:pic>
      <p:sp>
        <p:nvSpPr>
          <p:cNvPr id="9" name="Oval 8"/>
          <p:cNvSpPr/>
          <p:nvPr/>
        </p:nvSpPr>
        <p:spPr>
          <a:xfrm>
            <a:off x="3906982" y="4690754"/>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4285" y="1280558"/>
            <a:ext cx="902525" cy="46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87488" y="886692"/>
            <a:ext cx="514596" cy="3127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66726" y="2472576"/>
            <a:ext cx="1983036" cy="1200329"/>
          </a:xfrm>
          <a:prstGeom prst="rect">
            <a:avLst/>
          </a:prstGeom>
          <a:solidFill>
            <a:schemeClr val="bg1"/>
          </a:solidFill>
          <a:ln w="19050">
            <a:solidFill>
              <a:srgbClr val="FF0000"/>
            </a:solidFill>
          </a:ln>
        </p:spPr>
        <p:txBody>
          <a:bodyPr wrap="square" rtlCol="0">
            <a:spAutoFit/>
          </a:bodyPr>
          <a:lstStyle/>
          <a:p>
            <a:r>
              <a:rPr lang="en-US" dirty="0" smtClean="0"/>
              <a:t>There are 3 places to click to get help on how to use DataShop!</a:t>
            </a:r>
            <a:endParaRPr lang="en-US" dirty="0"/>
          </a:p>
        </p:txBody>
      </p:sp>
      <p:cxnSp>
        <p:nvCxnSpPr>
          <p:cNvPr id="14" name="Straight Arrow Connector 13"/>
          <p:cNvCxnSpPr>
            <a:stCxn id="13" idx="1"/>
            <a:endCxn id="10" idx="5"/>
          </p:cNvCxnSpPr>
          <p:nvPr/>
        </p:nvCxnSpPr>
        <p:spPr>
          <a:xfrm rot="10800000">
            <a:off x="1314638" y="1675871"/>
            <a:ext cx="2052088" cy="13968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2"/>
            <a:endCxn id="9" idx="0"/>
          </p:cNvCxnSpPr>
          <p:nvPr/>
        </p:nvCxnSpPr>
        <p:spPr>
          <a:xfrm rot="16200000" flipH="1">
            <a:off x="3849320" y="4181828"/>
            <a:ext cx="1017849"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0"/>
            <a:endCxn id="11" idx="3"/>
          </p:cNvCxnSpPr>
          <p:nvPr/>
        </p:nvCxnSpPr>
        <p:spPr>
          <a:xfrm rot="5400000" flipH="1" flipV="1">
            <a:off x="5201064" y="310792"/>
            <a:ext cx="1318964" cy="30046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33584" y="102329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29" name="Oval 28"/>
          <p:cNvSpPr/>
          <p:nvPr/>
        </p:nvSpPr>
        <p:spPr>
          <a:xfrm>
            <a:off x="7562601" y="49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
        <p:nvSpPr>
          <p:cNvPr id="30" name="Oval 29"/>
          <p:cNvSpPr/>
          <p:nvPr/>
        </p:nvSpPr>
        <p:spPr>
          <a:xfrm>
            <a:off x="3808021" y="430879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 name="Picture 2"/>
          <p:cNvPicPr>
            <a:picLocks noChangeAspect="1" noChangeArrowheads="1"/>
          </p:cNvPicPr>
          <p:nvPr/>
        </p:nvPicPr>
        <p:blipFill>
          <a:blip r:embed="rId2" cstate="print"/>
          <a:srcRect t="12369" r="72491" b="41526"/>
          <a:stretch>
            <a:fillRect/>
          </a:stretch>
        </p:blipFill>
        <p:spPr bwMode="auto">
          <a:xfrm>
            <a:off x="3182464" y="465594"/>
            <a:ext cx="3990942" cy="5926813"/>
          </a:xfrm>
          <a:prstGeom prst="rect">
            <a:avLst/>
          </a:prstGeom>
          <a:noFill/>
          <a:ln w="9525">
            <a:noFill/>
            <a:miter lim="800000"/>
            <a:headEnd/>
            <a:tailEnd/>
          </a:ln>
        </p:spPr>
      </p:pic>
      <p:sp>
        <p:nvSpPr>
          <p:cNvPr id="8" name="TextBox 7"/>
          <p:cNvSpPr txBox="1"/>
          <p:nvPr/>
        </p:nvSpPr>
        <p:spPr>
          <a:xfrm>
            <a:off x="570441" y="1057619"/>
            <a:ext cx="2029883" cy="1200329"/>
          </a:xfrm>
          <a:prstGeom prst="rect">
            <a:avLst/>
          </a:prstGeom>
          <a:noFill/>
        </p:spPr>
        <p:txBody>
          <a:bodyPr wrap="square" rtlCol="0">
            <a:spAutoFit/>
          </a:bodyPr>
          <a:lstStyle/>
          <a:p>
            <a:r>
              <a:rPr lang="en-US" dirty="0" smtClean="0"/>
              <a:t>Click the green help button to get help on the page you are currently on.</a:t>
            </a:r>
          </a:p>
        </p:txBody>
      </p:sp>
      <p:cxnSp>
        <p:nvCxnSpPr>
          <p:cNvPr id="13" name="Straight Arrow Connector 12"/>
          <p:cNvCxnSpPr/>
          <p:nvPr/>
        </p:nvCxnSpPr>
        <p:spPr>
          <a:xfrm>
            <a:off x="2351314" y="1674421"/>
            <a:ext cx="975780" cy="15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32510" y="659082"/>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2" cstate="print"/>
            <a:srcRect/>
            <a:stretch>
              <a:fillRect/>
            </a:stretch>
          </p:blipFill>
          <p:spPr bwMode="auto">
            <a:xfrm>
              <a:off x="4354417" y="6172200"/>
              <a:ext cx="419100" cy="540246"/>
            </a:xfrm>
            <a:prstGeom prst="rect">
              <a:avLst/>
            </a:prstGeom>
            <a:noFill/>
          </p:spPr>
        </p:pic>
      </p:grpSp>
      <p:pic>
        <p:nvPicPr>
          <p:cNvPr id="2050" name="Picture 2"/>
          <p:cNvPicPr>
            <a:picLocks noChangeAspect="1" noChangeArrowheads="1"/>
          </p:cNvPicPr>
          <p:nvPr/>
        </p:nvPicPr>
        <p:blipFill>
          <a:blip r:embed="rId3" cstate="print"/>
          <a:srcRect/>
          <a:stretch>
            <a:fillRect/>
          </a:stretch>
        </p:blipFill>
        <p:spPr bwMode="auto">
          <a:xfrm>
            <a:off x="702244" y="11017"/>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 name="Picture 2"/>
          <p:cNvPicPr>
            <a:picLocks noChangeAspect="1" noChangeArrowheads="1"/>
          </p:cNvPicPr>
          <p:nvPr/>
        </p:nvPicPr>
        <p:blipFill>
          <a:blip r:embed="rId2" cstate="print"/>
          <a:srcRect l="25651" t="28406" r="27501" b="16174"/>
          <a:stretch>
            <a:fillRect/>
          </a:stretch>
        </p:blipFill>
        <p:spPr bwMode="auto">
          <a:xfrm>
            <a:off x="2785073" y="230400"/>
            <a:ext cx="5850531" cy="6132792"/>
          </a:xfrm>
          <a:prstGeom prst="rect">
            <a:avLst/>
          </a:prstGeom>
          <a:noFill/>
          <a:ln w="9525">
            <a:noFill/>
            <a:miter lim="800000"/>
            <a:headEnd/>
            <a:tailEnd/>
          </a:ln>
        </p:spPr>
      </p:pic>
      <p:sp>
        <p:nvSpPr>
          <p:cNvPr id="8" name="TextBox 7"/>
          <p:cNvSpPr txBox="1"/>
          <p:nvPr/>
        </p:nvSpPr>
        <p:spPr>
          <a:xfrm>
            <a:off x="264404" y="3736708"/>
            <a:ext cx="2386329" cy="1477328"/>
          </a:xfrm>
          <a:prstGeom prst="rect">
            <a:avLst/>
          </a:prstGeom>
          <a:noFill/>
        </p:spPr>
        <p:txBody>
          <a:bodyPr wrap="square" rtlCol="0">
            <a:spAutoFit/>
          </a:bodyPr>
          <a:lstStyle/>
          <a:p>
            <a:r>
              <a:rPr lang="en-US" dirty="0" smtClean="0"/>
              <a:t>Click on </a:t>
            </a:r>
          </a:p>
          <a:p>
            <a:r>
              <a:rPr lang="en-US" dirty="0" smtClean="0"/>
              <a:t>‘Documentation Home’ to get more information on this topic in our help pages.</a:t>
            </a:r>
          </a:p>
        </p:txBody>
      </p:sp>
      <p:cxnSp>
        <p:nvCxnSpPr>
          <p:cNvPr id="13" name="Straight Arrow Connector 12"/>
          <p:cNvCxnSpPr/>
          <p:nvPr/>
        </p:nvCxnSpPr>
        <p:spPr>
          <a:xfrm>
            <a:off x="1715785" y="5178174"/>
            <a:ext cx="1099337" cy="945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l="65812" t="8866" b="80847"/>
          <a:stretch>
            <a:fillRect/>
          </a:stretch>
        </p:blipFill>
        <p:spPr bwMode="auto">
          <a:xfrm>
            <a:off x="925171" y="2456708"/>
            <a:ext cx="7293658" cy="1944584"/>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grpSp>
        <p:nvGrpSpPr>
          <p:cNvPr id="16" name="Group 15"/>
          <p:cNvGrpSpPr/>
          <p:nvPr/>
        </p:nvGrpSpPr>
        <p:grpSpPr>
          <a:xfrm>
            <a:off x="5544203" y="3844925"/>
            <a:ext cx="1983036" cy="2373440"/>
            <a:chOff x="5081066" y="3518358"/>
            <a:chExt cx="1983036" cy="2373440"/>
          </a:xfrm>
        </p:grpSpPr>
        <p:sp>
          <p:nvSpPr>
            <p:cNvPr id="8" name="TextBox 7"/>
            <p:cNvSpPr txBox="1"/>
            <p:nvPr/>
          </p:nvSpPr>
          <p:spPr>
            <a:xfrm>
              <a:off x="5081066" y="4691469"/>
              <a:ext cx="1983036" cy="1200329"/>
            </a:xfrm>
            <a:prstGeom prst="rect">
              <a:avLst/>
            </a:prstGeom>
            <a:noFill/>
          </p:spPr>
          <p:txBody>
            <a:bodyPr wrap="square" rtlCol="0">
              <a:spAutoFit/>
            </a:bodyPr>
            <a:lstStyle/>
            <a:p>
              <a:r>
                <a:rPr lang="en-US" dirty="0" smtClean="0"/>
                <a:t>Click ‘help’ here to go to the help page for the current report.</a:t>
              </a:r>
            </a:p>
          </p:txBody>
        </p:sp>
        <p:cxnSp>
          <p:nvCxnSpPr>
            <p:cNvPr id="13" name="Straight Arrow Connector 12"/>
            <p:cNvCxnSpPr/>
            <p:nvPr/>
          </p:nvCxnSpPr>
          <p:spPr>
            <a:xfrm rot="16200000" flipV="1">
              <a:off x="5004060" y="3965073"/>
              <a:ext cx="1186308" cy="2928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836635" y="799330"/>
            <a:ext cx="1983036" cy="646331"/>
          </a:xfrm>
          <a:prstGeom prst="rect">
            <a:avLst/>
          </a:prstGeom>
          <a:noFill/>
        </p:spPr>
        <p:txBody>
          <a:bodyPr wrap="square" rtlCol="0">
            <a:spAutoFit/>
          </a:bodyPr>
          <a:lstStyle/>
          <a:p>
            <a:r>
              <a:rPr lang="en-US" dirty="0" smtClean="0"/>
              <a:t>Click ‘contact us’ to send us email.</a:t>
            </a:r>
          </a:p>
        </p:txBody>
      </p:sp>
      <p:cxnSp>
        <p:nvCxnSpPr>
          <p:cNvPr id="19" name="Straight Arrow Connector 18"/>
          <p:cNvCxnSpPr/>
          <p:nvPr/>
        </p:nvCxnSpPr>
        <p:spPr>
          <a:xfrm rot="5400000">
            <a:off x="5937543" y="2295083"/>
            <a:ext cx="2013058" cy="445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48985" y="799330"/>
            <a:ext cx="1983036" cy="1477328"/>
          </a:xfrm>
          <a:prstGeom prst="rect">
            <a:avLst/>
          </a:prstGeom>
          <a:noFill/>
        </p:spPr>
        <p:txBody>
          <a:bodyPr wrap="square" rtlCol="0">
            <a:spAutoFit/>
          </a:bodyPr>
          <a:lstStyle/>
          <a:p>
            <a:r>
              <a:rPr lang="en-US" dirty="0" smtClean="0"/>
              <a:t>Click ‘about’ to see the latest news about DataShop and to get downloads</a:t>
            </a:r>
          </a:p>
        </p:txBody>
      </p:sp>
      <p:cxnSp>
        <p:nvCxnSpPr>
          <p:cNvPr id="22" name="Straight Arrow Connector 21"/>
          <p:cNvCxnSpPr/>
          <p:nvPr/>
        </p:nvCxnSpPr>
        <p:spPr>
          <a:xfrm rot="16200000" flipH="1">
            <a:off x="3926654" y="2736399"/>
            <a:ext cx="1274811" cy="3008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191897" y="3844925"/>
            <a:ext cx="2489454" cy="2397190"/>
            <a:chOff x="5081065" y="3494608"/>
            <a:chExt cx="2489454" cy="2397190"/>
          </a:xfrm>
        </p:grpSpPr>
        <p:sp>
          <p:nvSpPr>
            <p:cNvPr id="24" name="TextBox 23"/>
            <p:cNvSpPr txBox="1"/>
            <p:nvPr/>
          </p:nvSpPr>
          <p:spPr>
            <a:xfrm>
              <a:off x="5081065" y="4691469"/>
              <a:ext cx="2263821" cy="1200329"/>
            </a:xfrm>
            <a:prstGeom prst="rect">
              <a:avLst/>
            </a:prstGeom>
            <a:noFill/>
          </p:spPr>
          <p:txBody>
            <a:bodyPr wrap="square" rtlCol="0">
              <a:spAutoFit/>
            </a:bodyPr>
            <a:lstStyle/>
            <a:p>
              <a:r>
                <a:rPr lang="en-US" dirty="0" smtClean="0"/>
                <a:t>Click ‘home’ to get back to a list of projects and datasets in DataShop</a:t>
              </a:r>
            </a:p>
          </p:txBody>
        </p:sp>
        <p:cxnSp>
          <p:nvCxnSpPr>
            <p:cNvPr id="25" name="Straight Arrow Connector 24"/>
            <p:cNvCxnSpPr/>
            <p:nvPr/>
          </p:nvCxnSpPr>
          <p:spPr>
            <a:xfrm flipV="1">
              <a:off x="5743651" y="3494608"/>
              <a:ext cx="1826868" cy="12100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5306291" y="4706589"/>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l="24683" t="61299" r="28365" b="22597"/>
          <a:stretch>
            <a:fillRect/>
          </a:stretch>
        </p:blipFill>
        <p:spPr bwMode="auto">
          <a:xfrm>
            <a:off x="784199" y="347335"/>
            <a:ext cx="7619363" cy="2315688"/>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2886909" y="3489709"/>
            <a:ext cx="2303383" cy="1200329"/>
          </a:xfrm>
          <a:prstGeom prst="rect">
            <a:avLst/>
          </a:prstGeom>
          <a:noFill/>
        </p:spPr>
        <p:txBody>
          <a:bodyPr wrap="square" rtlCol="0">
            <a:spAutoFit/>
          </a:bodyPr>
          <a:lstStyle/>
          <a:p>
            <a:r>
              <a:rPr lang="en-US" dirty="0" smtClean="0"/>
              <a:t>Click ‘documentation’ at the bottom of any page to go to the help pages.</a:t>
            </a:r>
          </a:p>
        </p:txBody>
      </p:sp>
      <p:cxnSp>
        <p:nvCxnSpPr>
          <p:cNvPr id="13" name="Straight Arrow Connector 12"/>
          <p:cNvCxnSpPr/>
          <p:nvPr/>
        </p:nvCxnSpPr>
        <p:spPr>
          <a:xfrm rot="5400000" flipH="1" flipV="1">
            <a:off x="3063652" y="2239181"/>
            <a:ext cx="1621843" cy="9673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62102" y="3205968"/>
            <a:ext cx="427512" cy="427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514600" y="6172200"/>
            <a:ext cx="3406966" cy="540246"/>
            <a:chOff x="2514600" y="6172200"/>
            <a:chExt cx="3406966" cy="540246"/>
          </a:xfrm>
        </p:grpSpPr>
        <p:grpSp>
          <p:nvGrpSpPr>
            <p:cNvPr id="3"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3074" name="Picture 2"/>
          <p:cNvPicPr>
            <a:picLocks noChangeAspect="1" noChangeArrowheads="1"/>
          </p:cNvPicPr>
          <p:nvPr/>
        </p:nvPicPr>
        <p:blipFill>
          <a:blip r:embed="rId4" cstate="print"/>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277318" y="4906599"/>
            <a:ext cx="8229600" cy="1143000"/>
          </a:xfrm>
        </p:spPr>
        <p:txBody>
          <a:bodyPr/>
          <a:lstStyle/>
          <a:p>
            <a:r>
              <a:rPr lang="en-US" dirty="0" smtClean="0"/>
              <a:t>Repository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cstate="print"/>
          <a:srcRect l="1318" t="19598" r="26141" b="43615"/>
          <a:stretch>
            <a:fillRect/>
          </a:stretch>
        </p:blipFill>
        <p:spPr bwMode="auto">
          <a:xfrm>
            <a:off x="289193" y="1890741"/>
            <a:ext cx="8565614" cy="3849048"/>
          </a:xfrm>
          <a:prstGeom prst="rect">
            <a:avLst/>
          </a:prstGeom>
          <a:noFill/>
          <a:ln w="9525">
            <a:noFill/>
            <a:miter lim="800000"/>
            <a:headEnd/>
            <a:tailEnd/>
          </a:ln>
        </p:spPr>
      </p:pic>
      <p:grpSp>
        <p:nvGrpSpPr>
          <p:cNvPr id="2" name="Group 4"/>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8" name="TextBox 7"/>
          <p:cNvSpPr txBox="1"/>
          <p:nvPr/>
        </p:nvSpPr>
        <p:spPr>
          <a:xfrm>
            <a:off x="473726" y="385590"/>
            <a:ext cx="1983036" cy="923330"/>
          </a:xfrm>
          <a:prstGeom prst="rect">
            <a:avLst/>
          </a:prstGeom>
          <a:noFill/>
        </p:spPr>
        <p:txBody>
          <a:bodyPr wrap="square" rtlCol="0">
            <a:spAutoFit/>
          </a:bodyPr>
          <a:lstStyle/>
          <a:p>
            <a:r>
              <a:rPr lang="en-US" b="1" dirty="0" smtClean="0"/>
              <a:t>My Datasets: </a:t>
            </a:r>
            <a:r>
              <a:rPr lang="en-US" dirty="0" smtClean="0"/>
              <a:t>datasets you can use</a:t>
            </a:r>
            <a:endParaRPr lang="en-US" dirty="0"/>
          </a:p>
        </p:txBody>
      </p:sp>
      <p:cxnSp>
        <p:nvCxnSpPr>
          <p:cNvPr id="13" name="Straight Arrow Connector 12"/>
          <p:cNvCxnSpPr/>
          <p:nvPr/>
        </p:nvCxnSpPr>
        <p:spPr>
          <a:xfrm rot="5400000">
            <a:off x="385592" y="1652532"/>
            <a:ext cx="1377109" cy="110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25757" y="385590"/>
            <a:ext cx="1983036" cy="923330"/>
          </a:xfrm>
          <a:prstGeom prst="rect">
            <a:avLst/>
          </a:prstGeom>
          <a:noFill/>
        </p:spPr>
        <p:txBody>
          <a:bodyPr wrap="square" rtlCol="0">
            <a:spAutoFit/>
          </a:bodyPr>
          <a:lstStyle/>
          <a:p>
            <a:r>
              <a:rPr lang="en-US" b="1" dirty="0" smtClean="0"/>
              <a:t>Public Datasets: </a:t>
            </a:r>
            <a:r>
              <a:rPr lang="en-US" dirty="0" smtClean="0"/>
              <a:t>datasets you or anyone can use</a:t>
            </a:r>
            <a:endParaRPr lang="en-US" dirty="0"/>
          </a:p>
        </p:txBody>
      </p:sp>
      <p:sp>
        <p:nvSpPr>
          <p:cNvPr id="15" name="TextBox 14"/>
          <p:cNvSpPr txBox="1"/>
          <p:nvPr/>
        </p:nvSpPr>
        <p:spPr>
          <a:xfrm>
            <a:off x="4977788" y="385590"/>
            <a:ext cx="1983036" cy="1477328"/>
          </a:xfrm>
          <a:prstGeom prst="rect">
            <a:avLst/>
          </a:prstGeom>
          <a:noFill/>
        </p:spPr>
        <p:txBody>
          <a:bodyPr wrap="square" rtlCol="0">
            <a:spAutoFit/>
          </a:bodyPr>
          <a:lstStyle/>
          <a:p>
            <a:r>
              <a:rPr lang="en-US" b="1" dirty="0" smtClean="0"/>
              <a:t>Other Datasets: </a:t>
            </a:r>
            <a:r>
              <a:rPr lang="en-US" dirty="0" smtClean="0"/>
              <a:t>private datasets, you can ask us for access and we’ll confirm with the PI</a:t>
            </a:r>
            <a:endParaRPr lang="en-US" dirty="0"/>
          </a:p>
        </p:txBody>
      </p:sp>
      <p:cxnSp>
        <p:nvCxnSpPr>
          <p:cNvPr id="18" name="Straight Arrow Connector 17"/>
          <p:cNvCxnSpPr/>
          <p:nvPr/>
        </p:nvCxnSpPr>
        <p:spPr>
          <a:xfrm rot="5400000">
            <a:off x="2388825" y="1762694"/>
            <a:ext cx="1169629" cy="1303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781320" y="1961002"/>
            <a:ext cx="583894" cy="253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62381" y="2366790"/>
            <a:ext cx="1983036" cy="1200329"/>
          </a:xfrm>
          <a:prstGeom prst="rect">
            <a:avLst/>
          </a:prstGeom>
          <a:solidFill>
            <a:schemeClr val="bg1"/>
          </a:solidFill>
          <a:ln w="19050">
            <a:solidFill>
              <a:srgbClr val="FF0000"/>
            </a:solidFill>
          </a:ln>
        </p:spPr>
        <p:txBody>
          <a:bodyPr wrap="square" rtlCol="0">
            <a:spAutoFit/>
          </a:bodyPr>
          <a:lstStyle/>
          <a:p>
            <a:r>
              <a:rPr lang="en-US" b="1" dirty="0" smtClean="0"/>
              <a:t>Recommended Datasets: </a:t>
            </a:r>
            <a:r>
              <a:rPr lang="en-US" dirty="0" smtClean="0"/>
              <a:t>let’s start with Geometry Area</a:t>
            </a:r>
            <a:endParaRPr lang="en-US" dirty="0"/>
          </a:p>
        </p:txBody>
      </p:sp>
      <p:cxnSp>
        <p:nvCxnSpPr>
          <p:cNvPr id="33" name="Straight Arrow Connector 32"/>
          <p:cNvCxnSpPr>
            <a:stCxn id="32" idx="1"/>
          </p:cNvCxnSpPr>
          <p:nvPr/>
        </p:nvCxnSpPr>
        <p:spPr>
          <a:xfrm rot="10800000" flipV="1">
            <a:off x="2963537" y="2966955"/>
            <a:ext cx="3598844" cy="602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514600" y="6172200"/>
            <a:ext cx="3406966" cy="540246"/>
            <a:chOff x="2514600" y="6172200"/>
            <a:chExt cx="3406966" cy="540246"/>
          </a:xfrm>
        </p:grpSpPr>
        <p:grpSp>
          <p:nvGrpSpPr>
            <p:cNvPr id="9" name="Group 8"/>
            <p:cNvGrpSpPr/>
            <p:nvPr/>
          </p:nvGrpSpPr>
          <p:grpSpPr>
            <a:xfrm>
              <a:off x="2514600" y="6312366"/>
              <a:ext cx="3406966" cy="246221"/>
              <a:chOff x="2514600" y="6312366"/>
              <a:chExt cx="3406966" cy="246221"/>
            </a:xfrm>
          </p:grpSpPr>
          <p:sp>
            <p:nvSpPr>
              <p:cNvPr id="4" name="TextBox 3"/>
              <p:cNvSpPr txBox="1"/>
              <p:nvPr/>
            </p:nvSpPr>
            <p:spPr>
              <a:xfrm>
                <a:off x="2514600" y="6312366"/>
                <a:ext cx="1828800" cy="246221"/>
              </a:xfrm>
              <a:prstGeom prst="rect">
                <a:avLst/>
              </a:prstGeom>
              <a:noFill/>
            </p:spPr>
            <p:txBody>
              <a:bodyPr wrap="square" rtlCol="0">
                <a:spAutoFit/>
              </a:bodyPr>
              <a:lstStyle/>
              <a:p>
                <a:r>
                  <a:rPr lang="en-US" sz="1000" dirty="0" smtClean="0"/>
                  <a:t>Introduction to PSLC DataShop</a:t>
                </a:r>
                <a:endParaRPr lang="en-US" sz="1000" dirty="0"/>
              </a:p>
            </p:txBody>
          </p:sp>
          <p:sp>
            <p:nvSpPr>
              <p:cNvPr id="6" name="TextBox 5"/>
              <p:cNvSpPr txBox="1"/>
              <p:nvPr/>
            </p:nvSpPr>
            <p:spPr>
              <a:xfrm>
                <a:off x="4854766" y="6312366"/>
                <a:ext cx="1066800" cy="246221"/>
              </a:xfrm>
              <a:prstGeom prst="rect">
                <a:avLst/>
              </a:prstGeom>
              <a:noFill/>
            </p:spPr>
            <p:txBody>
              <a:bodyPr wrap="square" rtlCol="0">
                <a:spAutoFit/>
              </a:bodyPr>
              <a:lstStyle/>
              <a:p>
                <a:r>
                  <a:rPr lang="en-US" sz="1000" dirty="0" smtClean="0"/>
                  <a:t> December 2010</a:t>
                </a:r>
                <a:endParaRPr lang="en-US" sz="1000" dirty="0"/>
              </a:p>
            </p:txBody>
          </p:sp>
        </p:grpSp>
        <p:pic>
          <p:nvPicPr>
            <p:cNvPr id="8" name="Picture 3" descr="C:\dev\DataShop\documentation\Presentations\2010_12_User_Meeting\blue_snowflake.jpg"/>
            <p:cNvPicPr>
              <a:picLocks noChangeAspect="1" noChangeArrowheads="1"/>
            </p:cNvPicPr>
            <p:nvPr/>
          </p:nvPicPr>
          <p:blipFill>
            <a:blip r:embed="rId3" cstate="print"/>
            <a:srcRect/>
            <a:stretch>
              <a:fillRect/>
            </a:stretch>
          </p:blipFill>
          <p:spPr bwMode="auto">
            <a:xfrm>
              <a:off x="4354417" y="6172200"/>
              <a:ext cx="419100" cy="540246"/>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684764" y="1"/>
            <a:ext cx="777447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02244" y="1"/>
            <a:ext cx="7739512" cy="6858000"/>
          </a:xfrm>
          <a:prstGeom prst="rect">
            <a:avLst/>
          </a:prstGeom>
          <a:noFill/>
          <a:ln w="9525">
            <a:noFill/>
            <a:miter lim="800000"/>
            <a:headEnd/>
            <a:tailEnd/>
          </a:ln>
        </p:spPr>
      </p:pic>
      <p:sp>
        <p:nvSpPr>
          <p:cNvPr id="3" name="TextBox 2"/>
          <p:cNvSpPr txBox="1"/>
          <p:nvPr/>
        </p:nvSpPr>
        <p:spPr>
          <a:xfrm>
            <a:off x="6982834" y="2816961"/>
            <a:ext cx="1983036" cy="923330"/>
          </a:xfrm>
          <a:prstGeom prst="rect">
            <a:avLst/>
          </a:prstGeom>
          <a:solidFill>
            <a:schemeClr val="bg1"/>
          </a:solidFill>
          <a:ln w="19050">
            <a:solidFill>
              <a:srgbClr val="FF0000"/>
            </a:solidFill>
          </a:ln>
        </p:spPr>
        <p:txBody>
          <a:bodyPr wrap="square" rtlCol="0">
            <a:spAutoFit/>
          </a:bodyPr>
          <a:lstStyle/>
          <a:p>
            <a:r>
              <a:rPr lang="en-US" dirty="0" smtClean="0"/>
              <a:t>Watch this video to see how this tutor works</a:t>
            </a:r>
            <a:endParaRPr lang="en-US" dirty="0"/>
          </a:p>
        </p:txBody>
      </p:sp>
      <p:cxnSp>
        <p:nvCxnSpPr>
          <p:cNvPr id="4" name="Straight Arrow Connector 3"/>
          <p:cNvCxnSpPr>
            <a:stCxn id="3" idx="2"/>
          </p:cNvCxnSpPr>
          <p:nvPr/>
        </p:nvCxnSpPr>
        <p:spPr>
          <a:xfrm rot="5400000">
            <a:off x="7181421" y="3600938"/>
            <a:ext cx="653579" cy="9322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4144" y="2935714"/>
            <a:ext cx="1983036" cy="2308324"/>
          </a:xfrm>
          <a:prstGeom prst="rect">
            <a:avLst/>
          </a:prstGeom>
          <a:solidFill>
            <a:schemeClr val="bg1"/>
          </a:solidFill>
          <a:ln w="19050">
            <a:solidFill>
              <a:srgbClr val="FF0000"/>
            </a:solidFill>
          </a:ln>
        </p:spPr>
        <p:txBody>
          <a:bodyPr wrap="square" rtlCol="0">
            <a:spAutoFit/>
          </a:bodyPr>
          <a:lstStyle/>
          <a:p>
            <a:r>
              <a:rPr lang="en-US" dirty="0" smtClean="0"/>
              <a:t>We use the “Making Cans” problem from the Cognitive Tutor as an example to explain the key terms used in DataShop</a:t>
            </a:r>
            <a:endParaRPr lang="en-US" dirty="0"/>
          </a:p>
        </p:txBody>
      </p:sp>
      <p:cxnSp>
        <p:nvCxnSpPr>
          <p:cNvPr id="10" name="Straight Arrow Connector 9"/>
          <p:cNvCxnSpPr>
            <a:stCxn id="9" idx="3"/>
          </p:cNvCxnSpPr>
          <p:nvPr/>
        </p:nvCxnSpPr>
        <p:spPr>
          <a:xfrm>
            <a:off x="2357180" y="4089876"/>
            <a:ext cx="433521" cy="2446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“Making Cans”</a:t>
            </a:r>
            <a:endParaRPr lang="en-US" dirty="0"/>
          </a:p>
        </p:txBody>
      </p:sp>
      <p:sp>
        <p:nvSpPr>
          <p:cNvPr id="3" name="Content Placeholder 2"/>
          <p:cNvSpPr>
            <a:spLocks noGrp="1"/>
          </p:cNvSpPr>
          <p:nvPr>
            <p:ph idx="1"/>
          </p:nvPr>
        </p:nvSpPr>
        <p:spPr/>
        <p:txBody>
          <a:bodyPr/>
          <a:lstStyle/>
          <a:p>
            <a:endParaRPr lang="en-US"/>
          </a:p>
        </p:txBody>
      </p:sp>
      <p:pic>
        <p:nvPicPr>
          <p:cNvPr id="47106" name="Picture 2" descr="http://localhost:8080/images/help/making-cans.png"/>
          <p:cNvPicPr>
            <a:picLocks noChangeAspect="1" noChangeArrowheads="1"/>
          </p:cNvPicPr>
          <p:nvPr/>
        </p:nvPicPr>
        <p:blipFill>
          <a:blip r:embed="rId2" cstate="print"/>
          <a:srcRect/>
          <a:stretch>
            <a:fillRect/>
          </a:stretch>
        </p:blipFill>
        <p:spPr bwMode="auto">
          <a:xfrm>
            <a:off x="0" y="1192750"/>
            <a:ext cx="9116236" cy="5018964"/>
          </a:xfrm>
          <a:prstGeom prst="rect">
            <a:avLst/>
          </a:prstGeom>
          <a:noFill/>
        </p:spPr>
      </p:pic>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Solving “Making Cans”, Question 1 (1m:27s)</a:t>
            </a:r>
            <a:endParaRPr lang="en-US" dirty="0"/>
          </a:p>
        </p:txBody>
      </p:sp>
      <p:sp>
        <p:nvSpPr>
          <p:cNvPr id="3" name="Content Placeholder 2"/>
          <p:cNvSpPr>
            <a:spLocks noGrp="1"/>
          </p:cNvSpPr>
          <p:nvPr>
            <p:ph idx="1"/>
          </p:nvPr>
        </p:nvSpPr>
        <p:spPr>
          <a:xfrm>
            <a:off x="457200" y="2039576"/>
            <a:ext cx="8229600" cy="4064330"/>
          </a:xfrm>
        </p:spPr>
        <p:txBody>
          <a:bodyPr/>
          <a:lstStyle/>
          <a:p>
            <a:r>
              <a:rPr lang="en-US" dirty="0" smtClean="0">
                <a:solidFill>
                  <a:schemeClr val="tx2">
                    <a:lumMod val="75000"/>
                  </a:schemeClr>
                </a:solidFill>
                <a:hlinkClick r:id="rId2"/>
              </a:rPr>
              <a:t>http://pslcdatashop.org/videos/making_cans/making_cans.jsp</a:t>
            </a:r>
            <a:endParaRPr lang="en-US" dirty="0">
              <a:solidFill>
                <a:schemeClr val="tx2">
                  <a:lumMod val="75000"/>
                </a:schemeClr>
              </a:solidFill>
            </a:endParaRPr>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318"/>
            <a:ext cx="9144000" cy="1143000"/>
          </a:xfrm>
        </p:spPr>
        <p:txBody>
          <a:bodyPr>
            <a:normAutofit/>
          </a:bodyPr>
          <a:lstStyle/>
          <a:p>
            <a:r>
              <a:rPr lang="en-US" dirty="0" smtClean="0"/>
              <a:t>Steps</a:t>
            </a:r>
            <a:endParaRPr lang="en-US" dirty="0"/>
          </a:p>
        </p:txBody>
      </p:sp>
      <p:sp>
        <p:nvSpPr>
          <p:cNvPr id="3" name="Content Placeholder 2"/>
          <p:cNvSpPr>
            <a:spLocks noGrp="1"/>
          </p:cNvSpPr>
          <p:nvPr>
            <p:ph idx="1"/>
          </p:nvPr>
        </p:nvSpPr>
        <p:spPr>
          <a:xfrm>
            <a:off x="457200" y="1818568"/>
            <a:ext cx="8229600" cy="4525963"/>
          </a:xfrm>
        </p:spPr>
        <p:txBody>
          <a:bodyPr/>
          <a:lstStyle/>
          <a:p>
            <a:endParaRPr lang="en-US"/>
          </a:p>
        </p:txBody>
      </p:sp>
      <p:pic>
        <p:nvPicPr>
          <p:cNvPr id="4" name="Picture 2" descr="http://localhost:8080/images/help/making-cans.png"/>
          <p:cNvPicPr>
            <a:picLocks noChangeAspect="1" noChangeArrowheads="1"/>
          </p:cNvPicPr>
          <p:nvPr/>
        </p:nvPicPr>
        <p:blipFill>
          <a:blip r:embed="rId2" cstate="print"/>
          <a:srcRect/>
          <a:stretch>
            <a:fillRect/>
          </a:stretch>
        </p:blipFill>
        <p:spPr bwMode="auto">
          <a:xfrm>
            <a:off x="0" y="1647964"/>
            <a:ext cx="9116236" cy="5018964"/>
          </a:xfrm>
          <a:prstGeom prst="rect">
            <a:avLst/>
          </a:prstGeom>
          <a:noFill/>
        </p:spPr>
      </p:pic>
      <p:cxnSp>
        <p:nvCxnSpPr>
          <p:cNvPr id="6" name="Straight Arrow Connector 5"/>
          <p:cNvCxnSpPr/>
          <p:nvPr/>
        </p:nvCxnSpPr>
        <p:spPr>
          <a:xfrm rot="5400000">
            <a:off x="48162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5695828" y="-1095658"/>
            <a:ext cx="237566" cy="369332"/>
          </a:xfrm>
          <a:prstGeom prst="rect">
            <a:avLst/>
          </a:prstGeom>
        </p:spPr>
        <p:txBody>
          <a:bodyPr wrap="none">
            <a:spAutoFit/>
          </a:bodyPr>
          <a:lstStyle/>
          <a:p>
            <a:r>
              <a:rPr lang="en-US" dirty="0" smtClean="0"/>
              <a:t> </a:t>
            </a:r>
            <a:endParaRPr lang="en-US" dirty="0"/>
          </a:p>
        </p:txBody>
      </p:sp>
      <p:sp>
        <p:nvSpPr>
          <p:cNvPr id="13" name="Rectangle 12"/>
          <p:cNvSpPr/>
          <p:nvPr/>
        </p:nvSpPr>
        <p:spPr>
          <a:xfrm rot="18721210">
            <a:off x="5022931" y="823308"/>
            <a:ext cx="1709122" cy="369332"/>
          </a:xfrm>
          <a:prstGeom prst="rect">
            <a:avLst/>
          </a:prstGeom>
        </p:spPr>
        <p:txBody>
          <a:bodyPr wrap="none">
            <a:spAutoFit/>
          </a:bodyPr>
          <a:lstStyle/>
          <a:p>
            <a:r>
              <a:rPr lang="en-US" dirty="0" smtClean="0"/>
              <a:t>POG-RADIUS Q1</a:t>
            </a:r>
            <a:endParaRPr lang="en-US" dirty="0"/>
          </a:p>
        </p:txBody>
      </p:sp>
      <p:sp>
        <p:nvSpPr>
          <p:cNvPr id="14" name="Rectangle 13"/>
          <p:cNvSpPr/>
          <p:nvPr/>
        </p:nvSpPr>
        <p:spPr>
          <a:xfrm rot="18721210">
            <a:off x="5729817" y="786774"/>
            <a:ext cx="1828449" cy="369332"/>
          </a:xfrm>
          <a:prstGeom prst="rect">
            <a:avLst/>
          </a:prstGeom>
        </p:spPr>
        <p:txBody>
          <a:bodyPr wrap="none">
            <a:spAutoFit/>
          </a:bodyPr>
          <a:lstStyle/>
          <a:p>
            <a:r>
              <a:rPr lang="en-US" dirty="0" smtClean="0"/>
              <a:t>SQUARE-BASE Q1</a:t>
            </a:r>
            <a:endParaRPr lang="en-US" dirty="0"/>
          </a:p>
        </p:txBody>
      </p:sp>
      <p:sp>
        <p:nvSpPr>
          <p:cNvPr id="15" name="Rectangle 14"/>
          <p:cNvSpPr/>
          <p:nvPr/>
        </p:nvSpPr>
        <p:spPr>
          <a:xfrm rot="18721210">
            <a:off x="6297880" y="638462"/>
            <a:ext cx="2392322" cy="369332"/>
          </a:xfrm>
          <a:prstGeom prst="rect">
            <a:avLst/>
          </a:prstGeom>
        </p:spPr>
        <p:txBody>
          <a:bodyPr wrap="none">
            <a:spAutoFit/>
          </a:bodyPr>
          <a:lstStyle/>
          <a:p>
            <a:r>
              <a:rPr lang="en-US" dirty="0" smtClean="0"/>
              <a:t>SCRAP-METAL-AREA Q1</a:t>
            </a:r>
          </a:p>
        </p:txBody>
      </p:sp>
      <p:cxnSp>
        <p:nvCxnSpPr>
          <p:cNvPr id="18" name="Straight Arrow Connector 17"/>
          <p:cNvCxnSpPr/>
          <p:nvPr/>
        </p:nvCxnSpPr>
        <p:spPr>
          <a:xfrm rot="5400000">
            <a:off x="556379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a:off x="6208084"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rot="5400000">
            <a:off x="7007899"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rot="5400000">
            <a:off x="7673796" y="2335141"/>
            <a:ext cx="1490343" cy="13646"/>
          </a:xfrm>
          <a:prstGeom prst="straightConnector1">
            <a:avLst/>
          </a:prstGeom>
          <a:ln>
            <a:solidFill>
              <a:schemeClr val="accent6"/>
            </a:solidFill>
            <a:tailEnd type="arrow"/>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rot="18721210">
            <a:off x="7223544" y="771813"/>
            <a:ext cx="1855444" cy="369332"/>
          </a:xfrm>
          <a:prstGeom prst="rect">
            <a:avLst/>
          </a:prstGeom>
        </p:spPr>
        <p:txBody>
          <a:bodyPr wrap="none">
            <a:spAutoFit/>
          </a:bodyPr>
          <a:lstStyle/>
          <a:p>
            <a:r>
              <a:rPr lang="en-US" dirty="0" smtClean="0"/>
              <a:t>SQUARE-AREA Q1</a:t>
            </a:r>
          </a:p>
        </p:txBody>
      </p:sp>
      <p:sp>
        <p:nvSpPr>
          <p:cNvPr id="24" name="Rectangle 23"/>
          <p:cNvSpPr/>
          <p:nvPr/>
        </p:nvSpPr>
        <p:spPr>
          <a:xfrm rot="18721210">
            <a:off x="7906975" y="943263"/>
            <a:ext cx="1498231" cy="369332"/>
          </a:xfrm>
          <a:prstGeom prst="rect">
            <a:avLst/>
          </a:prstGeom>
        </p:spPr>
        <p:txBody>
          <a:bodyPr wrap="none">
            <a:spAutoFit/>
          </a:bodyPr>
          <a:lstStyle/>
          <a:p>
            <a:r>
              <a:rPr lang="en-US" dirty="0" smtClean="0"/>
              <a:t>POG-AREA Q1</a:t>
            </a:r>
          </a:p>
        </p:txBody>
      </p:sp>
      <p:grpSp>
        <p:nvGrpSpPr>
          <p:cNvPr id="16" name="Group 9"/>
          <p:cNvGrpSpPr/>
          <p:nvPr/>
        </p:nvGrpSpPr>
        <p:grpSpPr>
          <a:xfrm>
            <a:off x="0" y="6433851"/>
            <a:ext cx="9144000" cy="424149"/>
            <a:chOff x="0" y="6433851"/>
            <a:chExt cx="9144000" cy="424149"/>
          </a:xfrm>
        </p:grpSpPr>
        <p:sp>
          <p:nvSpPr>
            <p:cNvPr id="17" name="Rounded Rectangle 1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23" name="Rectangle 22"/>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26" name="Rectangle 25"/>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graphicFrame>
        <p:nvGraphicFramePr>
          <p:cNvPr id="4" name="Content Placeholder 3"/>
          <p:cNvGraphicFramePr>
            <a:graphicFrameLocks noGrp="1"/>
          </p:cNvGraphicFramePr>
          <p:nvPr>
            <p:ph idx="1"/>
          </p:nvPr>
        </p:nvGraphicFramePr>
        <p:xfrm>
          <a:off x="269064" y="1290856"/>
          <a:ext cx="8605872" cy="4917674"/>
        </p:xfrm>
        <a:graphic>
          <a:graphicData uri="http://schemas.openxmlformats.org/drawingml/2006/table">
            <a:tbl>
              <a:tblPr firstRow="1">
                <a:tableStyleId>{5C22544A-7EE6-4342-B048-85BDC9FD1C3A}</a:tableStyleId>
              </a:tblPr>
              <a:tblGrid>
                <a:gridCol w="511986"/>
                <a:gridCol w="819150"/>
                <a:gridCol w="1569974"/>
                <a:gridCol w="1535176"/>
                <a:gridCol w="962025"/>
                <a:gridCol w="714375"/>
                <a:gridCol w="1257300"/>
                <a:gridCol w="1235886"/>
              </a:tblGrid>
              <a:tr h="566519">
                <a:tc>
                  <a:txBody>
                    <a:bodyPr/>
                    <a:lstStyle/>
                    <a:p>
                      <a:r>
                        <a:rPr lang="en-US" sz="1800" dirty="0" smtClean="0"/>
                        <a:t>Row</a:t>
                      </a:r>
                      <a:endParaRPr lang="en-US" sz="1800" dirty="0"/>
                    </a:p>
                  </a:txBody>
                  <a:tcPr marL="42698" marR="42698" marT="21349" marB="21349" anchor="ctr"/>
                </a:tc>
                <a:tc>
                  <a:txBody>
                    <a:bodyPr/>
                    <a:lstStyle/>
                    <a:p>
                      <a:r>
                        <a:rPr lang="en-US" sz="1600" dirty="0" smtClean="0"/>
                        <a:t>Student</a:t>
                      </a:r>
                      <a:endParaRPr lang="en-US" sz="1100" dirty="0"/>
                    </a:p>
                  </a:txBody>
                  <a:tcPr marL="42698" marR="42698" marT="21349" marB="21349" anchor="ctr"/>
                </a:tc>
                <a:tc>
                  <a:txBody>
                    <a:bodyPr/>
                    <a:lstStyle/>
                    <a:p>
                      <a:r>
                        <a:rPr lang="en-US" sz="1800" dirty="0" smtClean="0"/>
                        <a:t>Problem</a:t>
                      </a:r>
                      <a:endParaRPr lang="en-US" sz="1800" dirty="0"/>
                    </a:p>
                  </a:txBody>
                  <a:tcPr marL="42698" marR="42698" marT="21349" marB="21349" anchor="ctr"/>
                </a:tc>
                <a:tc>
                  <a:txBody>
                    <a:bodyPr/>
                    <a:lstStyle/>
                    <a:p>
                      <a:r>
                        <a:rPr lang="en-US" sz="1800" dirty="0" smtClean="0"/>
                        <a:t>Step</a:t>
                      </a:r>
                      <a:endParaRPr lang="en-US" sz="1800" dirty="0"/>
                    </a:p>
                  </a:txBody>
                  <a:tcPr marL="42698" marR="42698" marT="21349" marB="21349" anchor="ctr"/>
                </a:tc>
                <a:tc>
                  <a:txBody>
                    <a:bodyPr/>
                    <a:lstStyle/>
                    <a:p>
                      <a:r>
                        <a:rPr lang="en-US" sz="1800" dirty="0" smtClean="0"/>
                        <a:t>Attempt</a:t>
                      </a:r>
                      <a:endParaRPr lang="en-US" sz="1800" dirty="0"/>
                    </a:p>
                  </a:txBody>
                  <a:tcPr marL="42698" marR="42698" marT="21349" marB="21349" anchor="ctr"/>
                </a:tc>
                <a:tc>
                  <a:txBody>
                    <a:bodyPr/>
                    <a:lstStyle/>
                    <a:p>
                      <a:r>
                        <a:rPr lang="en-US" sz="1800" dirty="0" smtClean="0"/>
                        <a:t>Input</a:t>
                      </a:r>
                      <a:endParaRPr lang="en-US" sz="1800" dirty="0"/>
                    </a:p>
                  </a:txBody>
                  <a:tcPr marL="42698" marR="42698" marT="21349" marB="21349" anchor="ctr"/>
                </a:tc>
                <a:tc>
                  <a:txBody>
                    <a:bodyPr/>
                    <a:lstStyle/>
                    <a:p>
                      <a:r>
                        <a:rPr lang="en-US" sz="1800" dirty="0" smtClean="0"/>
                        <a:t>Evaluation</a:t>
                      </a:r>
                      <a:endParaRPr lang="en-US" sz="1800" dirty="0"/>
                    </a:p>
                  </a:txBody>
                  <a:tcPr marL="42698" marR="42698" marT="21349" marB="21349" anchor="ctr"/>
                </a:tc>
                <a:tc>
                  <a:txBody>
                    <a:bodyPr/>
                    <a:lstStyle/>
                    <a:p>
                      <a:r>
                        <a:rPr lang="en-US" sz="1800" dirty="0" smtClean="0"/>
                        <a:t>KC</a:t>
                      </a:r>
                      <a:endParaRPr lang="en-US" sz="1800" dirty="0"/>
                    </a:p>
                  </a:txBody>
                  <a:tcPr marL="42698" marR="42698" marT="21349" marB="21349" anchor="ctr"/>
                </a:tc>
              </a:tr>
              <a:tr h="500043">
                <a:tc>
                  <a:txBody>
                    <a:bodyPr/>
                    <a:lstStyle/>
                    <a:p>
                      <a:r>
                        <a:rPr lang="en-US" sz="1800" dirty="0"/>
                        <a:t>9</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(POG-RADIUS Q1)</a:t>
                      </a:r>
                    </a:p>
                  </a:txBody>
                  <a:tcPr marL="42698" marR="42698" marT="21349" marB="21349" anchor="ctr"/>
                </a:tc>
                <a:tc>
                  <a:txBody>
                    <a:bodyPr/>
                    <a:lstStyle/>
                    <a:p>
                      <a:r>
                        <a:rPr lang="en-US" sz="1800"/>
                        <a:t>1</a:t>
                      </a:r>
                    </a:p>
                  </a:txBody>
                  <a:tcPr marL="42698" marR="42698" marT="21349" marB="21349" anchor="ctr"/>
                </a:tc>
                <a:tc>
                  <a:txBody>
                    <a:bodyPr/>
                    <a:lstStyle/>
                    <a:p>
                      <a:r>
                        <a:rPr lang="en-US" sz="1800"/>
                        <a:t>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Enter-Given</a:t>
                      </a:r>
                    </a:p>
                  </a:txBody>
                  <a:tcPr marL="42698" marR="42698" marT="21349" marB="21349" anchor="ctr"/>
                </a:tc>
              </a:tr>
              <a:tr h="500043">
                <a:tc>
                  <a:txBody>
                    <a:bodyPr/>
                    <a:lstStyle/>
                    <a:p>
                      <a:r>
                        <a:rPr lang="en-US" sz="1800" dirty="0"/>
                        <a:t>10</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(SQUARE-BASE Q1)</a:t>
                      </a:r>
                    </a:p>
                  </a:txBody>
                  <a:tcPr marL="42698" marR="42698" marT="21349" marB="21349" anchor="ctr"/>
                </a:tc>
                <a:tc>
                  <a:txBody>
                    <a:bodyPr/>
                    <a:lstStyle/>
                    <a:p>
                      <a:r>
                        <a:rPr lang="en-US" sz="1800"/>
                        <a:t>1</a:t>
                      </a:r>
                    </a:p>
                  </a:txBody>
                  <a:tcPr marL="42698" marR="42698" marT="21349" marB="21349" anchor="ctr"/>
                </a:tc>
                <a:tc>
                  <a:txBody>
                    <a:bodyPr/>
                    <a:lstStyle/>
                    <a:p>
                      <a:r>
                        <a:rPr lang="en-US" sz="1800"/>
                        <a:t>8</a:t>
                      </a:r>
                    </a:p>
                  </a:txBody>
                  <a:tcPr marL="42698" marR="42698" marT="21349" marB="21349" anchor="ctr"/>
                </a:tc>
                <a:tc>
                  <a:txBody>
                    <a:bodyPr/>
                    <a:lstStyle/>
                    <a:p>
                      <a:r>
                        <a:rPr lang="en-US" sz="1800"/>
                        <a:t>CORRECT</a:t>
                      </a:r>
                    </a:p>
                  </a:txBody>
                  <a:tcPr marL="42698" marR="42698" marT="21349" marB="21349" anchor="ctr"/>
                </a:tc>
                <a:tc>
                  <a:txBody>
                    <a:bodyPr/>
                    <a:lstStyle/>
                    <a:p>
                      <a:r>
                        <a:rPr lang="en-US" sz="1800"/>
                        <a:t>Enter-Given</a:t>
                      </a:r>
                    </a:p>
                  </a:txBody>
                  <a:tcPr marL="42698" marR="42698" marT="21349" marB="21349" anchor="ctr"/>
                </a:tc>
              </a:tr>
              <a:tr h="730831">
                <a:tc>
                  <a:txBody>
                    <a:bodyPr/>
                    <a:lstStyle/>
                    <a:p>
                      <a:r>
                        <a:rPr lang="en-US" sz="1800" dirty="0"/>
                        <a:t>11</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(SCRAP-METAL-AREA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32</a:t>
                      </a:r>
                    </a:p>
                  </a:txBody>
                  <a:tcPr marL="42698" marR="42698" marT="21349" marB="21349" anchor="ctr"/>
                </a:tc>
                <a:tc>
                  <a:txBody>
                    <a:bodyPr/>
                    <a:lstStyle/>
                    <a:p>
                      <a:r>
                        <a:rPr lang="en-US" sz="1800"/>
                        <a:t>INCORRECT</a:t>
                      </a:r>
                    </a:p>
                  </a:txBody>
                  <a:tcPr marL="42698" marR="42698" marT="21349" marB="21349" anchor="ctr"/>
                </a:tc>
                <a:tc>
                  <a:txBody>
                    <a:bodyPr/>
                    <a:lstStyle/>
                    <a:p>
                      <a:endParaRPr lang="en-US" sz="1800"/>
                    </a:p>
                  </a:txBody>
                  <a:tcPr marL="42698" marR="42698" marT="21349" marB="21349" anchor="ctr"/>
                </a:tc>
              </a:tr>
              <a:tr h="730831">
                <a:tc>
                  <a:txBody>
                    <a:bodyPr/>
                    <a:lstStyle/>
                    <a:p>
                      <a:r>
                        <a:rPr lang="en-US" sz="1800" dirty="0"/>
                        <a:t>12</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a:t>(SCRAP-METAL-AREA Q1)</a:t>
                      </a:r>
                    </a:p>
                  </a:txBody>
                  <a:tcPr marL="42698" marR="42698" marT="21349" marB="21349" anchor="ctr"/>
                </a:tc>
                <a:tc>
                  <a:txBody>
                    <a:bodyPr/>
                    <a:lstStyle/>
                    <a:p>
                      <a:r>
                        <a:rPr lang="en-US" sz="1800"/>
                        <a:t>2</a:t>
                      </a:r>
                    </a:p>
                  </a:txBody>
                  <a:tcPr marL="42698" marR="42698" marT="21349" marB="21349" anchor="ctr"/>
                </a:tc>
                <a:tc>
                  <a:txBody>
                    <a:bodyPr/>
                    <a:lstStyle/>
                    <a:p>
                      <a:r>
                        <a:rPr lang="en-US" sz="1800"/>
                        <a:t>4</a:t>
                      </a:r>
                    </a:p>
                  </a:txBody>
                  <a:tcPr marL="42698" marR="42698" marT="21349" marB="21349" anchor="ctr"/>
                </a:tc>
                <a:tc>
                  <a:txBody>
                    <a:bodyPr/>
                    <a:lstStyle/>
                    <a:p>
                      <a:r>
                        <a:rPr lang="en-US" sz="1800"/>
                        <a:t>INCORRECT</a:t>
                      </a:r>
                    </a:p>
                  </a:txBody>
                  <a:tcPr marL="42698" marR="42698" marT="21349" marB="21349" anchor="ctr"/>
                </a:tc>
                <a:tc>
                  <a:txBody>
                    <a:bodyPr/>
                    <a:lstStyle/>
                    <a:p>
                      <a:endParaRPr lang="en-US" sz="1800"/>
                    </a:p>
                  </a:txBody>
                  <a:tcPr marL="42698" marR="42698" marT="21349" marB="21349" anchor="ctr"/>
                </a:tc>
              </a:tr>
              <a:tr h="500043">
                <a:tc>
                  <a:txBody>
                    <a:bodyPr/>
                    <a:lstStyle/>
                    <a:p>
                      <a:r>
                        <a:rPr lang="en-US" sz="1800" dirty="0"/>
                        <a:t>13</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(SQUARE-AREA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64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Square-Area</a:t>
                      </a:r>
                    </a:p>
                  </a:txBody>
                  <a:tcPr marL="42698" marR="42698" marT="21349" marB="21349" anchor="ctr"/>
                </a:tc>
              </a:tr>
              <a:tr h="384648">
                <a:tc>
                  <a:txBody>
                    <a:bodyPr/>
                    <a:lstStyle/>
                    <a:p>
                      <a:r>
                        <a:rPr lang="en-US" sz="1800" dirty="0"/>
                        <a:t>14</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dirty="0"/>
                        <a:t>(POG-AREA Q1)</a:t>
                      </a:r>
                    </a:p>
                  </a:txBody>
                  <a:tcPr marL="42698" marR="42698" marT="21349" marB="21349" anchor="ctr"/>
                </a:tc>
                <a:tc>
                  <a:txBody>
                    <a:bodyPr/>
                    <a:lstStyle/>
                    <a:p>
                      <a:r>
                        <a:rPr lang="en-US" sz="1800"/>
                        <a:t>1</a:t>
                      </a:r>
                    </a:p>
                  </a:txBody>
                  <a:tcPr marL="42698" marR="42698" marT="21349" marB="21349" anchor="ctr"/>
                </a:tc>
                <a:tc>
                  <a:txBody>
                    <a:bodyPr/>
                    <a:lstStyle/>
                    <a:p>
                      <a:r>
                        <a:rPr lang="en-US" sz="1800"/>
                        <a:t>50.24</a:t>
                      </a:r>
                    </a:p>
                  </a:txBody>
                  <a:tcPr marL="42698" marR="42698" marT="21349" marB="21349" anchor="ctr"/>
                </a:tc>
                <a:tc>
                  <a:txBody>
                    <a:bodyPr/>
                    <a:lstStyle/>
                    <a:p>
                      <a:r>
                        <a:rPr lang="en-US" sz="1800"/>
                        <a:t>CORRECT</a:t>
                      </a:r>
                    </a:p>
                  </a:txBody>
                  <a:tcPr marL="42698" marR="42698" marT="21349" marB="21349" anchor="ctr"/>
                </a:tc>
                <a:tc>
                  <a:txBody>
                    <a:bodyPr/>
                    <a:lstStyle/>
                    <a:p>
                      <a:r>
                        <a:rPr lang="en-US" sz="1800"/>
                        <a:t>Circle-Area</a:t>
                      </a:r>
                    </a:p>
                  </a:txBody>
                  <a:tcPr marL="42698" marR="42698" marT="21349" marB="21349" anchor="ctr"/>
                </a:tc>
              </a:tr>
              <a:tr h="730831">
                <a:tc>
                  <a:txBody>
                    <a:bodyPr/>
                    <a:lstStyle/>
                    <a:p>
                      <a:r>
                        <a:rPr lang="en-US" sz="1800" dirty="0"/>
                        <a:t>15</a:t>
                      </a:r>
                    </a:p>
                  </a:txBody>
                  <a:tcPr marL="42698" marR="42698" marT="21349" marB="21349" anchor="ctr"/>
                </a:tc>
                <a:tc>
                  <a:txBody>
                    <a:bodyPr/>
                    <a:lstStyle/>
                    <a:p>
                      <a:r>
                        <a:rPr lang="en-US" sz="1800" dirty="0"/>
                        <a:t>S01</a:t>
                      </a:r>
                    </a:p>
                  </a:txBody>
                  <a:tcPr marL="42698" marR="42698" marT="21349" marB="21349" anchor="ctr"/>
                </a:tc>
                <a:tc>
                  <a:txBody>
                    <a:bodyPr/>
                    <a:lstStyle/>
                    <a:p>
                      <a:r>
                        <a:rPr lang="en-US" sz="1800"/>
                        <a:t>MAKING-CANS</a:t>
                      </a:r>
                    </a:p>
                  </a:txBody>
                  <a:tcPr marL="42698" marR="42698" marT="21349" marB="21349" anchor="ctr"/>
                </a:tc>
                <a:tc>
                  <a:txBody>
                    <a:bodyPr/>
                    <a:lstStyle/>
                    <a:p>
                      <a:r>
                        <a:rPr lang="en-US" sz="1800"/>
                        <a:t>(SCRAP-METAL-AREA Q1)</a:t>
                      </a:r>
                    </a:p>
                  </a:txBody>
                  <a:tcPr marL="42698" marR="42698" marT="21349" marB="21349" anchor="ctr"/>
                </a:tc>
                <a:tc>
                  <a:txBody>
                    <a:bodyPr/>
                    <a:lstStyle/>
                    <a:p>
                      <a:r>
                        <a:rPr lang="en-US" sz="1800"/>
                        <a:t>3</a:t>
                      </a:r>
                    </a:p>
                  </a:txBody>
                  <a:tcPr marL="42698" marR="42698" marT="21349" marB="21349" anchor="ctr"/>
                </a:tc>
                <a:tc>
                  <a:txBody>
                    <a:bodyPr/>
                    <a:lstStyle/>
                    <a:p>
                      <a:r>
                        <a:rPr lang="en-US" sz="1800"/>
                        <a:t>13.76</a:t>
                      </a:r>
                    </a:p>
                  </a:txBody>
                  <a:tcPr marL="42698" marR="42698" marT="21349" marB="21349" anchor="ctr"/>
                </a:tc>
                <a:tc>
                  <a:txBody>
                    <a:bodyPr/>
                    <a:lstStyle/>
                    <a:p>
                      <a:r>
                        <a:rPr lang="en-US" sz="1800"/>
                        <a:t>CORRECT</a:t>
                      </a:r>
                    </a:p>
                  </a:txBody>
                  <a:tcPr marL="42698" marR="42698" marT="21349" marB="21349" anchor="ctr"/>
                </a:tc>
                <a:tc>
                  <a:txBody>
                    <a:bodyPr/>
                    <a:lstStyle/>
                    <a:p>
                      <a:r>
                        <a:rPr lang="en-US" sz="1800" dirty="0"/>
                        <a:t>Compose-Areas</a:t>
                      </a:r>
                    </a:p>
                  </a:txBody>
                  <a:tcPr marL="42698" marR="42698" marT="21349" marB="21349" anchor="ctr"/>
                </a:tc>
              </a:tr>
            </a:tbl>
          </a:graphicData>
        </a:graphic>
      </p:graphicFrame>
      <p:sp>
        <p:nvSpPr>
          <p:cNvPr id="481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Down Arrow 5"/>
          <p:cNvSpPr/>
          <p:nvPr/>
        </p:nvSpPr>
        <p:spPr>
          <a:xfrm>
            <a:off x="8086725" y="371475"/>
            <a:ext cx="295275" cy="8001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7" name="Group 9"/>
          <p:cNvGrpSpPr/>
          <p:nvPr/>
        </p:nvGrpSpPr>
        <p:grpSpPr>
          <a:xfrm>
            <a:off x="0" y="6433851"/>
            <a:ext cx="9144000" cy="424149"/>
            <a:chOff x="0" y="6433851"/>
            <a:chExt cx="9144000" cy="424149"/>
          </a:xfrm>
        </p:grpSpPr>
        <p:sp>
          <p:nvSpPr>
            <p:cNvPr id="8" name="Rounded Rectangle 7"/>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9" name="Rectangle 8"/>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1" name="Rectangle 10"/>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Student-Steps</a:t>
            </a:r>
            <a:endParaRPr lang="en-US"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238125"/>
            <a:ext cx="8229600" cy="1143000"/>
          </a:xfrm>
        </p:spPr>
        <p:txBody>
          <a:bodyPr>
            <a:noAutofit/>
          </a:bodyPr>
          <a:lstStyle/>
          <a:p>
            <a:pPr algn="l"/>
            <a:r>
              <a:rPr lang="en-US" sz="2800" b="1" dirty="0" smtClean="0"/>
              <a:t>Opportunity</a:t>
            </a:r>
            <a:r>
              <a:rPr lang="en-US" sz="2800" dirty="0" smtClean="0"/>
              <a:t>: a chance for a student to demonstrate that he or she has learned a KC.</a:t>
            </a:r>
            <a:br>
              <a:rPr lang="en-US" sz="2800" dirty="0" smtClean="0"/>
            </a:br>
            <a:r>
              <a:rPr lang="en-US" sz="2800" dirty="0" smtClean="0"/>
              <a:t> </a:t>
            </a:r>
            <a:endParaRPr lang="en-US" sz="2800"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dirty="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dirty="0"/>
                        <a:t>3</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dirty="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 name="Arc 4"/>
          <p:cNvSpPr/>
          <p:nvPr/>
        </p:nvSpPr>
        <p:spPr>
          <a:xfrm rot="5400000">
            <a:off x="4857749" y="-219075"/>
            <a:ext cx="1914524" cy="4371976"/>
          </a:xfrm>
          <a:prstGeom prst="arc">
            <a:avLst>
              <a:gd name="adj1" fmla="val 16753054"/>
              <a:gd name="adj2" fmla="val 4600623"/>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Arc 5"/>
          <p:cNvSpPr/>
          <p:nvPr/>
        </p:nvSpPr>
        <p:spPr>
          <a:xfrm rot="5400000">
            <a:off x="4848224" y="714375"/>
            <a:ext cx="1914524" cy="4371976"/>
          </a:xfrm>
          <a:prstGeom prst="arc">
            <a:avLst>
              <a:gd name="adj1" fmla="val 16722171"/>
              <a:gd name="adj2" fmla="val 4597330"/>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 name="Arc 6"/>
          <p:cNvSpPr/>
          <p:nvPr/>
        </p:nvSpPr>
        <p:spPr>
          <a:xfrm rot="5400000">
            <a:off x="4886324" y="1666875"/>
            <a:ext cx="1914524" cy="4371976"/>
          </a:xfrm>
          <a:prstGeom prst="arc">
            <a:avLst>
              <a:gd name="adj1" fmla="val 16813036"/>
              <a:gd name="adj2" fmla="val 467509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Arc 7"/>
          <p:cNvSpPr/>
          <p:nvPr/>
        </p:nvSpPr>
        <p:spPr>
          <a:xfrm rot="5400000">
            <a:off x="4838699" y="2524125"/>
            <a:ext cx="1914524" cy="4371976"/>
          </a:xfrm>
          <a:prstGeom prst="arc">
            <a:avLst>
              <a:gd name="adj1" fmla="val 16813036"/>
              <a:gd name="adj2" fmla="val 4596546"/>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Arc 8"/>
          <p:cNvSpPr/>
          <p:nvPr/>
        </p:nvSpPr>
        <p:spPr>
          <a:xfrm rot="5400000">
            <a:off x="4829174" y="3457575"/>
            <a:ext cx="1914524" cy="4371976"/>
          </a:xfrm>
          <a:prstGeom prst="arc">
            <a:avLst>
              <a:gd name="adj1" fmla="val 16813036"/>
              <a:gd name="adj2" fmla="val 4608878"/>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Oval 9"/>
          <p:cNvSpPr/>
          <p:nvPr/>
        </p:nvSpPr>
        <p:spPr>
          <a:xfrm>
            <a:off x="3543300" y="20574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3533775" y="296227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3533775" y="3895725"/>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Oval 12"/>
          <p:cNvSpPr/>
          <p:nvPr/>
        </p:nvSpPr>
        <p:spPr>
          <a:xfrm>
            <a:off x="3533775" y="476250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Oval 13"/>
          <p:cNvSpPr/>
          <p:nvPr/>
        </p:nvSpPr>
        <p:spPr>
          <a:xfrm>
            <a:off x="3533775" y="5695950"/>
            <a:ext cx="42862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5" name="Group 9"/>
          <p:cNvGrpSpPr/>
          <p:nvPr/>
        </p:nvGrpSpPr>
        <p:grpSpPr>
          <a:xfrm>
            <a:off x="0" y="6433851"/>
            <a:ext cx="9144000" cy="424149"/>
            <a:chOff x="0" y="6433851"/>
            <a:chExt cx="9144000" cy="424149"/>
          </a:xfrm>
        </p:grpSpPr>
        <p:sp>
          <p:nvSpPr>
            <p:cNvPr id="16" name="Rounded Rectangle 1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7" name="Rectangle 1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9" name="Rectangle 1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0"/>
            <a:ext cx="8229600" cy="1143000"/>
          </a:xfrm>
        </p:spPr>
        <p:txBody>
          <a:bodyPr>
            <a:noAutofit/>
          </a:bodyPr>
          <a:lstStyle/>
          <a:p>
            <a:pPr algn="l"/>
            <a:r>
              <a:rPr lang="en-US" sz="2800" b="1" dirty="0" smtClean="0"/>
              <a:t>Observation</a:t>
            </a:r>
            <a:r>
              <a:rPr lang="en-US" sz="2800" dirty="0" smtClean="0"/>
              <a:t>: set of transactions for a student </a:t>
            </a:r>
            <a:br>
              <a:rPr lang="en-US" sz="2800" dirty="0" smtClean="0"/>
            </a:br>
            <a:r>
              <a:rPr lang="en-US" sz="2800" dirty="0" smtClean="0"/>
              <a:t>working on a step, i.e. each row in this table</a:t>
            </a:r>
            <a:endParaRPr lang="en-US" sz="2800" dirty="0"/>
          </a:p>
        </p:txBody>
      </p:sp>
      <p:graphicFrame>
        <p:nvGraphicFramePr>
          <p:cNvPr id="4" name="Content Placeholder 3"/>
          <p:cNvGraphicFramePr>
            <a:graphicFrameLocks noGrp="1"/>
          </p:cNvGraphicFramePr>
          <p:nvPr>
            <p:ph idx="1"/>
          </p:nvPr>
        </p:nvGraphicFramePr>
        <p:xfrm>
          <a:off x="200025" y="1054142"/>
          <a:ext cx="8743950" cy="5398119"/>
        </p:xfrm>
        <a:graphic>
          <a:graphicData uri="http://schemas.openxmlformats.org/drawingml/2006/table">
            <a:tbl>
              <a:tblPr firstRow="1">
                <a:tableStyleId>{F5AB1C69-6EDB-4FF4-983F-18BD219EF322}</a:tableStyleId>
              </a:tblPr>
              <a:tblGrid>
                <a:gridCol w="476250"/>
                <a:gridCol w="790575"/>
                <a:gridCol w="1143000"/>
                <a:gridCol w="1038225"/>
                <a:gridCol w="685800"/>
                <a:gridCol w="1000125"/>
                <a:gridCol w="704850"/>
                <a:gridCol w="1057275"/>
                <a:gridCol w="733425"/>
                <a:gridCol w="1114425"/>
              </a:tblGrid>
              <a:tr h="787124">
                <a:tc>
                  <a:txBody>
                    <a:bodyPr/>
                    <a:lstStyle/>
                    <a:p>
                      <a:r>
                        <a:rPr lang="en-US" sz="1600" dirty="0" smtClean="0"/>
                        <a:t>Row</a:t>
                      </a:r>
                      <a:endParaRPr lang="en-US" sz="1600" dirty="0"/>
                    </a:p>
                  </a:txBody>
                  <a:tcPr marL="49195" marR="49195" marT="24598" marB="24598" anchor="ctr"/>
                </a:tc>
                <a:tc>
                  <a:txBody>
                    <a:bodyPr/>
                    <a:lstStyle/>
                    <a:p>
                      <a:r>
                        <a:rPr lang="en-US" sz="1600" dirty="0" smtClean="0"/>
                        <a:t>Student</a:t>
                      </a:r>
                      <a:endParaRPr lang="en-US" sz="1600" dirty="0"/>
                    </a:p>
                  </a:txBody>
                  <a:tcPr marL="49195" marR="49195" marT="24598" marB="24598" anchor="ctr"/>
                </a:tc>
                <a:tc>
                  <a:txBody>
                    <a:bodyPr/>
                    <a:lstStyle/>
                    <a:p>
                      <a:r>
                        <a:rPr lang="en-US" sz="1600" dirty="0" smtClean="0"/>
                        <a:t>Problem</a:t>
                      </a:r>
                      <a:endParaRPr lang="en-US" sz="1600" dirty="0"/>
                    </a:p>
                  </a:txBody>
                  <a:tcPr marL="49195" marR="49195" marT="24598" marB="24598" anchor="ctr"/>
                </a:tc>
                <a:tc>
                  <a:txBody>
                    <a:bodyPr/>
                    <a:lstStyle/>
                    <a:p>
                      <a:r>
                        <a:rPr lang="en-US" sz="1600" dirty="0" smtClean="0"/>
                        <a:t>Step</a:t>
                      </a:r>
                      <a:endParaRPr lang="en-US" sz="1600" dirty="0"/>
                    </a:p>
                  </a:txBody>
                  <a:tcPr marL="49195" marR="49195" marT="24598" marB="24598" anchor="ctr"/>
                </a:tc>
                <a:tc>
                  <a:txBody>
                    <a:bodyPr/>
                    <a:lstStyle/>
                    <a:p>
                      <a:r>
                        <a:rPr lang="en-US" sz="1600" dirty="0" smtClean="0"/>
                        <a:t>Opportunity</a:t>
                      </a:r>
                      <a:endParaRPr lang="en-US" sz="1600" dirty="0"/>
                    </a:p>
                  </a:txBody>
                  <a:tcPr marL="49195" marR="49195" marT="24598" marB="24598" anchor="ctr"/>
                </a:tc>
                <a:tc>
                  <a:txBody>
                    <a:bodyPr/>
                    <a:lstStyle/>
                    <a:p>
                      <a:r>
                        <a:rPr lang="en-US" sz="1600" dirty="0" smtClean="0"/>
                        <a:t>Total Incorrects</a:t>
                      </a:r>
                      <a:endParaRPr lang="en-US" sz="1600" dirty="0"/>
                    </a:p>
                  </a:txBody>
                  <a:tcPr marL="49195" marR="49195" marT="24598" marB="24598" anchor="ctr"/>
                </a:tc>
                <a:tc>
                  <a:txBody>
                    <a:bodyPr/>
                    <a:lstStyle/>
                    <a:p>
                      <a:r>
                        <a:rPr lang="en-US" sz="1600" dirty="0" smtClean="0"/>
                        <a:t>Total Hints</a:t>
                      </a:r>
                      <a:endParaRPr lang="en-US" sz="1600" dirty="0"/>
                    </a:p>
                  </a:txBody>
                  <a:tcPr marL="49195" marR="49195" marT="24598" marB="24598" anchor="ctr"/>
                </a:tc>
                <a:tc>
                  <a:txBody>
                    <a:bodyPr/>
                    <a:lstStyle/>
                    <a:p>
                      <a:r>
                        <a:rPr lang="en-US" sz="1600" dirty="0" smtClean="0"/>
                        <a:t>Assistance Score</a:t>
                      </a:r>
                      <a:endParaRPr lang="en-US" sz="1600" dirty="0"/>
                    </a:p>
                  </a:txBody>
                  <a:tcPr marL="49195" marR="49195" marT="24598" marB="24598" anchor="ctr"/>
                </a:tc>
                <a:tc>
                  <a:txBody>
                    <a:bodyPr/>
                    <a:lstStyle/>
                    <a:p>
                      <a:r>
                        <a:rPr lang="en-US" sz="1600" dirty="0" smtClean="0"/>
                        <a:t>Error Rate</a:t>
                      </a:r>
                      <a:endParaRPr lang="en-US" sz="1600" dirty="0"/>
                    </a:p>
                  </a:txBody>
                  <a:tcPr marL="49195" marR="49195" marT="24598" marB="24598" anchor="ctr"/>
                </a:tc>
                <a:tc>
                  <a:txBody>
                    <a:bodyPr/>
                    <a:lstStyle/>
                    <a:p>
                      <a:r>
                        <a:rPr lang="en-US" sz="1600" dirty="0" smtClean="0"/>
                        <a:t>KC</a:t>
                      </a:r>
                      <a:endParaRPr lang="en-US" sz="1600" dirty="0"/>
                    </a:p>
                  </a:txBody>
                  <a:tcPr marL="49195" marR="49195" marT="24598" marB="24598" anchor="ctr"/>
                </a:tc>
              </a:tr>
              <a:tr h="787124">
                <a:tc>
                  <a:txBody>
                    <a:bodyPr/>
                    <a:lstStyle/>
                    <a:p>
                      <a:r>
                        <a:rPr lang="en-US" sz="1800" dirty="0"/>
                        <a:t>6</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(POG-RADIUS Q1)</a:t>
                      </a:r>
                    </a:p>
                  </a:txBody>
                  <a:tcPr marL="49195" marR="49195" marT="24598" marB="24598" anchor="ctr"/>
                </a:tc>
                <a:tc>
                  <a:txBody>
                    <a:bodyPr/>
                    <a:lstStyle/>
                    <a:p>
                      <a:r>
                        <a:rPr lang="en-US" sz="1800" dirty="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7</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dirty="0"/>
                        <a:t>(SQUARE-BASE Q1)</a:t>
                      </a:r>
                    </a:p>
                  </a:txBody>
                  <a:tcPr marL="49195" marR="49195" marT="24598" marB="24598" anchor="ctr"/>
                </a:tc>
                <a:tc>
                  <a:txBody>
                    <a:bodyPr/>
                    <a:lstStyle/>
                    <a:p>
                      <a:r>
                        <a:rPr lang="en-US" sz="1800"/>
                        <a:t>3</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Enter-Given</a:t>
                      </a:r>
                    </a:p>
                  </a:txBody>
                  <a:tcPr marL="49195" marR="49195" marT="24598" marB="24598" anchor="ctr"/>
                </a:tc>
              </a:tr>
              <a:tr h="934710">
                <a:tc>
                  <a:txBody>
                    <a:bodyPr/>
                    <a:lstStyle/>
                    <a:p>
                      <a:r>
                        <a:rPr lang="en-US" sz="1800"/>
                        <a:t>8</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(SQUARE-AREA Q1)</a:t>
                      </a:r>
                    </a:p>
                  </a:txBody>
                  <a:tcPr marL="49195" marR="49195" marT="24598" marB="24598" anchor="ctr"/>
                </a:tc>
                <a:tc>
                  <a:txBody>
                    <a:bodyPr/>
                    <a:lstStyle/>
                    <a:p>
                      <a:r>
                        <a:rPr lang="en-US" sz="1800"/>
                        <a:t>1</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Square-Area</a:t>
                      </a:r>
                    </a:p>
                  </a:txBody>
                  <a:tcPr marL="49195" marR="49195" marT="24598" marB="24598" anchor="ctr"/>
                </a:tc>
              </a:tr>
              <a:tr h="787124">
                <a:tc>
                  <a:txBody>
                    <a:bodyPr/>
                    <a:lstStyle/>
                    <a:p>
                      <a:r>
                        <a:rPr lang="en-US" sz="1800"/>
                        <a:t>9</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(POG-AREA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0</a:t>
                      </a:r>
                    </a:p>
                  </a:txBody>
                  <a:tcPr marL="49195" marR="49195" marT="24598" marB="24598" anchor="ctr"/>
                </a:tc>
                <a:tc>
                  <a:txBody>
                    <a:bodyPr/>
                    <a:lstStyle/>
                    <a:p>
                      <a:r>
                        <a:rPr lang="en-US" sz="1800"/>
                        <a:t>Circle-Area</a:t>
                      </a:r>
                    </a:p>
                  </a:txBody>
                  <a:tcPr marL="49195" marR="49195" marT="24598" marB="24598" anchor="ctr"/>
                </a:tc>
              </a:tr>
              <a:tr h="1082295">
                <a:tc>
                  <a:txBody>
                    <a:bodyPr/>
                    <a:lstStyle/>
                    <a:p>
                      <a:r>
                        <a:rPr lang="en-US" sz="1800"/>
                        <a:t>10</a:t>
                      </a:r>
                    </a:p>
                  </a:txBody>
                  <a:tcPr marL="49195" marR="49195" marT="24598" marB="24598" anchor="ctr"/>
                </a:tc>
                <a:tc>
                  <a:txBody>
                    <a:bodyPr/>
                    <a:lstStyle/>
                    <a:p>
                      <a:r>
                        <a:rPr lang="en-US" sz="1800"/>
                        <a:t>S01</a:t>
                      </a:r>
                    </a:p>
                  </a:txBody>
                  <a:tcPr marL="49195" marR="49195" marT="24598" marB="24598" anchor="ctr"/>
                </a:tc>
                <a:tc>
                  <a:txBody>
                    <a:bodyPr/>
                    <a:lstStyle/>
                    <a:p>
                      <a:r>
                        <a:rPr lang="en-US" sz="1800"/>
                        <a:t>MAKING-CANS</a:t>
                      </a:r>
                    </a:p>
                  </a:txBody>
                  <a:tcPr marL="49195" marR="49195" marT="24598" marB="24598" anchor="ctr"/>
                </a:tc>
                <a:tc>
                  <a:txBody>
                    <a:bodyPr/>
                    <a:lstStyle/>
                    <a:p>
                      <a:r>
                        <a:rPr lang="en-US" sz="1800"/>
                        <a:t>(SCRAP-METAL-AREA Q1)</a:t>
                      </a:r>
                    </a:p>
                  </a:txBody>
                  <a:tcPr marL="49195" marR="49195" marT="24598" marB="24598" anchor="ctr"/>
                </a:tc>
                <a:tc>
                  <a:txBody>
                    <a:bodyPr/>
                    <a:lstStyle/>
                    <a:p>
                      <a:r>
                        <a:rPr lang="en-US" sz="1800"/>
                        <a:t>2</a:t>
                      </a:r>
                    </a:p>
                  </a:txBody>
                  <a:tcPr marL="49195" marR="49195" marT="24598" marB="24598" anchor="ctr"/>
                </a:tc>
                <a:tc>
                  <a:txBody>
                    <a:bodyPr/>
                    <a:lstStyle/>
                    <a:p>
                      <a:r>
                        <a:rPr lang="en-US" sz="1800"/>
                        <a:t>2</a:t>
                      </a:r>
                    </a:p>
                  </a:txBody>
                  <a:tcPr marL="49195" marR="49195" marT="24598" marB="24598" anchor="ctr"/>
                </a:tc>
                <a:tc>
                  <a:txBody>
                    <a:bodyPr/>
                    <a:lstStyle/>
                    <a:p>
                      <a:r>
                        <a:rPr lang="en-US" sz="1800"/>
                        <a:t>0</a:t>
                      </a:r>
                    </a:p>
                  </a:txBody>
                  <a:tcPr marL="49195" marR="49195" marT="24598" marB="24598" anchor="ctr"/>
                </a:tc>
                <a:tc>
                  <a:txBody>
                    <a:bodyPr/>
                    <a:lstStyle/>
                    <a:p>
                      <a:r>
                        <a:rPr lang="en-US" sz="1800"/>
                        <a:t>2</a:t>
                      </a:r>
                    </a:p>
                  </a:txBody>
                  <a:tcPr marL="49195" marR="49195" marT="24598" marB="24598" anchor="ctr"/>
                </a:tc>
                <a:tc>
                  <a:txBody>
                    <a:bodyPr/>
                    <a:lstStyle/>
                    <a:p>
                      <a:r>
                        <a:rPr lang="en-US" sz="1800"/>
                        <a:t>1</a:t>
                      </a:r>
                    </a:p>
                  </a:txBody>
                  <a:tcPr marL="49195" marR="49195" marT="24598" marB="24598" anchor="ctr"/>
                </a:tc>
                <a:tc>
                  <a:txBody>
                    <a:bodyPr/>
                    <a:lstStyle/>
                    <a:p>
                      <a:r>
                        <a:rPr lang="en-US" sz="1800" dirty="0"/>
                        <a:t>Compose-Areas</a:t>
                      </a:r>
                    </a:p>
                  </a:txBody>
                  <a:tcPr marL="49195" marR="49195" marT="24598" marB="24598" anchor="ctr"/>
                </a:tc>
              </a:tr>
            </a:tbl>
          </a:graphicData>
        </a:graphic>
      </p:graphicFrame>
      <p:sp>
        <p:nvSpPr>
          <p:cNvPr id="501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5"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457200" y="274638"/>
            <a:ext cx="8229600" cy="1143000"/>
          </a:xfrm>
        </p:spPr>
        <p:txBody>
          <a:bodyPr/>
          <a:lstStyle/>
          <a:p>
            <a:r>
              <a:rPr lang="en-US" dirty="0" smtClean="0"/>
              <a:t>Web Application</a:t>
            </a:r>
            <a:endParaRPr lang="en-US" dirty="0"/>
          </a:p>
        </p:txBody>
      </p:sp>
      <p:pic>
        <p:nvPicPr>
          <p:cNvPr id="13" name="Picture 1"/>
          <p:cNvPicPr>
            <a:picLocks noChangeAspect="1" noChangeArrowheads="1"/>
          </p:cNvPicPr>
          <p:nvPr/>
        </p:nvPicPr>
        <p:blipFill>
          <a:blip r:embed="rId2" cstate="print"/>
          <a:srcRect t="6784" r="26964" b="30827"/>
          <a:stretch>
            <a:fillRect/>
          </a:stretch>
        </p:blipFill>
        <p:spPr bwMode="auto">
          <a:xfrm>
            <a:off x="4495800" y="1295400"/>
            <a:ext cx="4152900" cy="3322637"/>
          </a:xfrm>
          <a:prstGeom prst="rect">
            <a:avLst/>
          </a:prstGeom>
          <a:noFill/>
          <a:ln w="9525">
            <a:noFill/>
            <a:miter lim="800000"/>
            <a:headEnd/>
            <a:tailEnd/>
          </a:ln>
        </p:spPr>
      </p:pic>
      <p:pic>
        <p:nvPicPr>
          <p:cNvPr id="14" name="Picture 102" descr="2009-11-12_152110.png"/>
          <p:cNvPicPr>
            <a:picLocks noChangeAspect="1"/>
          </p:cNvPicPr>
          <p:nvPr/>
        </p:nvPicPr>
        <p:blipFill>
          <a:blip r:embed="rId3" cstate="print"/>
          <a:srcRect t="4192" r="7416" b="11281"/>
          <a:stretch>
            <a:fillRect/>
          </a:stretch>
        </p:blipFill>
        <p:spPr>
          <a:xfrm>
            <a:off x="373063" y="1360488"/>
            <a:ext cx="3394075" cy="4648200"/>
          </a:xfrm>
          <a:prstGeom prst="rect">
            <a:avLst/>
          </a:prstGeom>
          <a:noFill/>
          <a:ln/>
        </p:spPr>
      </p:pic>
      <p:pic>
        <p:nvPicPr>
          <p:cNvPr id="15" name="Picture 14" descr="figure2"/>
          <p:cNvPicPr>
            <a:picLocks noChangeAspect="1" noChangeArrowheads="1"/>
          </p:cNvPicPr>
          <p:nvPr/>
        </p:nvPicPr>
        <p:blipFill>
          <a:blip r:embed="rId4" cstate="print"/>
          <a:srcRect l="20779" t="12903" r="8060" b="5664"/>
          <a:stretch>
            <a:fillRect/>
          </a:stretch>
        </p:blipFill>
        <p:spPr bwMode="auto">
          <a:xfrm>
            <a:off x="3048000" y="3273188"/>
            <a:ext cx="4533900" cy="283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DataShop Tools</a:t>
            </a:r>
            <a:endParaRPr lang="en-US" dirty="0"/>
          </a:p>
        </p:txBody>
      </p:sp>
      <p:sp>
        <p:nvSpPr>
          <p:cNvPr id="3" name="Content Placeholder 2"/>
          <p:cNvSpPr>
            <a:spLocks noGrp="1"/>
          </p:cNvSpPr>
          <p:nvPr>
            <p:ph idx="1"/>
          </p:nvPr>
        </p:nvSpPr>
        <p:spPr/>
        <p:txBody>
          <a:bodyPr/>
          <a:lstStyle/>
          <a:p>
            <a:r>
              <a:rPr lang="en-US" dirty="0" smtClean="0"/>
              <a:t>Learning Curve</a:t>
            </a:r>
          </a:p>
          <a:p>
            <a:r>
              <a:rPr lang="en-US" dirty="0" smtClean="0"/>
              <a:t>Sample Selector</a:t>
            </a:r>
          </a:p>
          <a:p>
            <a:r>
              <a:rPr lang="en-US" dirty="0" smtClean="0"/>
              <a:t>Error Report</a:t>
            </a:r>
          </a:p>
          <a:p>
            <a:r>
              <a:rPr lang="en-US" dirty="0" smtClean="0"/>
              <a:t>Performance Profiler</a:t>
            </a:r>
          </a:p>
          <a:p>
            <a:r>
              <a:rPr lang="en-US" dirty="0" smtClean="0"/>
              <a:t>Export</a:t>
            </a:r>
          </a:p>
          <a:p>
            <a:r>
              <a:rPr lang="en-US" dirty="0" smtClean="0"/>
              <a:t>Import</a:t>
            </a:r>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Learning curve</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visualize student performance over time?</a:t>
            </a:r>
            <a:endParaRPr lang="en-US"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19524" t="20210" r="18059" b="632"/>
          <a:stretch>
            <a:fillRect/>
          </a:stretch>
        </p:blipFill>
        <p:spPr bwMode="auto">
          <a:xfrm>
            <a:off x="1304544" y="731520"/>
            <a:ext cx="6533096" cy="4450080"/>
          </a:xfrm>
          <a:prstGeom prst="rect">
            <a:avLst/>
          </a:prstGeom>
          <a:noFill/>
          <a:ln w="9525">
            <a:noFill/>
            <a:miter lim="800000"/>
            <a:headEnd/>
            <a:tailEnd/>
          </a:ln>
        </p:spPr>
      </p:pic>
      <p:sp>
        <p:nvSpPr>
          <p:cNvPr id="5" name="Rounded Rectangular Callout 4"/>
          <p:cNvSpPr/>
          <p:nvPr/>
        </p:nvSpPr>
        <p:spPr>
          <a:xfrm>
            <a:off x="6323075" y="355473"/>
            <a:ext cx="2400301" cy="990600"/>
          </a:xfrm>
          <a:prstGeom prst="wedgeRoundRectCallout">
            <a:avLst>
              <a:gd name="adj1" fmla="val -52589"/>
              <a:gd name="adj2" fmla="val 134898"/>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600" dirty="0"/>
              <a:t>Visualizes changes in student performance over time</a:t>
            </a:r>
          </a:p>
        </p:txBody>
      </p:sp>
      <p:sp>
        <p:nvSpPr>
          <p:cNvPr id="6" name="Rounded Rectangular Callout 5"/>
          <p:cNvSpPr/>
          <p:nvPr/>
        </p:nvSpPr>
        <p:spPr>
          <a:xfrm>
            <a:off x="6644640" y="4639055"/>
            <a:ext cx="2286000" cy="1457325"/>
          </a:xfrm>
          <a:prstGeom prst="wedgeRoundRectCallout">
            <a:avLst>
              <a:gd name="adj1" fmla="val -95499"/>
              <a:gd name="adj2" fmla="val -10160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t>Time is represented on the x-axis as ‘opportunity’, or the # of times a student (or students) had an opportunity to demonstrate a KC</a:t>
            </a:r>
          </a:p>
        </p:txBody>
      </p:sp>
      <p:sp>
        <p:nvSpPr>
          <p:cNvPr id="7" name="Rounded Rectangular Callout 6"/>
          <p:cNvSpPr/>
          <p:nvPr/>
        </p:nvSpPr>
        <p:spPr>
          <a:xfrm>
            <a:off x="198119" y="3888867"/>
            <a:ext cx="2809875" cy="2362200"/>
          </a:xfrm>
          <a:prstGeom prst="wedgeRoundRectCallout">
            <a:avLst>
              <a:gd name="adj1" fmla="val -3301"/>
              <a:gd name="adj2" fmla="val -86807"/>
              <a:gd name="adj3" fmla="val 16667"/>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gra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anchor="ctr"/>
          <a:lstStyle/>
          <a:p>
            <a:pPr>
              <a:defRPr/>
            </a:pPr>
            <a:r>
              <a:rPr lang="en-US" sz="1200" dirty="0"/>
              <a:t>Hover the y-axis to change the type of Learning Curve.  </a:t>
            </a:r>
          </a:p>
          <a:p>
            <a:pPr>
              <a:defRPr/>
            </a:pPr>
            <a:endParaRPr lang="en-US" sz="1200" dirty="0"/>
          </a:p>
          <a:p>
            <a:pPr>
              <a:defRPr/>
            </a:pPr>
            <a:r>
              <a:rPr lang="en-US" sz="1200" dirty="0"/>
              <a:t>Types include:</a:t>
            </a:r>
          </a:p>
          <a:p>
            <a:pPr>
              <a:buFont typeface="Arial" pitchFamily="34" charset="0"/>
              <a:buChar char="•"/>
              <a:defRPr/>
            </a:pPr>
            <a:r>
              <a:rPr lang="en-US" sz="1200" dirty="0"/>
              <a:t>  Error Rate</a:t>
            </a:r>
          </a:p>
          <a:p>
            <a:pPr>
              <a:buFont typeface="Arial" pitchFamily="34" charset="0"/>
              <a:buChar char="•"/>
              <a:defRPr/>
            </a:pPr>
            <a:r>
              <a:rPr lang="en-US" sz="1200" dirty="0"/>
              <a:t>  Assistance Score  </a:t>
            </a:r>
          </a:p>
          <a:p>
            <a:pPr>
              <a:buFont typeface="Arial" pitchFamily="34" charset="0"/>
              <a:buChar char="•"/>
              <a:defRPr/>
            </a:pPr>
            <a:r>
              <a:rPr lang="en-US" sz="1200" dirty="0"/>
              <a:t>  Number of Incorrects</a:t>
            </a:r>
          </a:p>
          <a:p>
            <a:pPr>
              <a:buFont typeface="Arial" pitchFamily="34" charset="0"/>
              <a:buChar char="•"/>
              <a:defRPr/>
            </a:pPr>
            <a:r>
              <a:rPr lang="en-US" sz="1200" dirty="0"/>
              <a:t>  Number of Hints</a:t>
            </a:r>
          </a:p>
          <a:p>
            <a:pPr>
              <a:buFont typeface="Arial" pitchFamily="34" charset="0"/>
              <a:buChar char="•"/>
              <a:defRPr/>
            </a:pPr>
            <a:r>
              <a:rPr lang="en-US" sz="1200" dirty="0"/>
              <a:t>  Step Duration</a:t>
            </a:r>
          </a:p>
          <a:p>
            <a:pPr>
              <a:buFont typeface="Arial" pitchFamily="34" charset="0"/>
              <a:buChar char="•"/>
              <a:defRPr/>
            </a:pPr>
            <a:r>
              <a:rPr lang="en-US" sz="1200" dirty="0"/>
              <a:t>  Correct Step Duration</a:t>
            </a:r>
          </a:p>
          <a:p>
            <a:pPr>
              <a:buFont typeface="Arial" pitchFamily="34" charset="0"/>
              <a:buChar char="•"/>
              <a:defRPr/>
            </a:pPr>
            <a:r>
              <a:rPr lang="en-US" sz="1200" dirty="0"/>
              <a:t>  Error Step Duration</a:t>
            </a:r>
          </a:p>
        </p:txBody>
      </p:sp>
      <p:grpSp>
        <p:nvGrpSpPr>
          <p:cNvPr id="8" name="Group 9"/>
          <p:cNvGrpSpPr/>
          <p:nvPr/>
        </p:nvGrpSpPr>
        <p:grpSpPr>
          <a:xfrm>
            <a:off x="0" y="6433851"/>
            <a:ext cx="9144000" cy="424149"/>
            <a:chOff x="0" y="6433851"/>
            <a:chExt cx="9144000" cy="424149"/>
          </a:xfrm>
        </p:grpSpPr>
        <p:sp>
          <p:nvSpPr>
            <p:cNvPr id="9" name="Rounded Rectangle 8"/>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0" name="Rectangle 9"/>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2" name="Rectangle 11"/>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l="653" r="3988"/>
          <a:stretch>
            <a:fillRect/>
          </a:stretch>
        </p:blipFill>
        <p:spPr bwMode="auto">
          <a:xfrm>
            <a:off x="670560" y="377559"/>
            <a:ext cx="7856697" cy="5226581"/>
          </a:xfrm>
          <a:prstGeom prst="rect">
            <a:avLst/>
          </a:prstGeom>
          <a:noFill/>
          <a:ln w="9525">
            <a:noFill/>
            <a:miter lim="800000"/>
            <a:headEnd/>
            <a:tailEnd/>
          </a:ln>
          <a:effectLst/>
        </p:spPr>
      </p:pic>
      <p:cxnSp>
        <p:nvCxnSpPr>
          <p:cNvPr id="5" name="Straight Arrow Connector 4"/>
          <p:cNvCxnSpPr/>
          <p:nvPr/>
        </p:nvCxnSpPr>
        <p:spPr>
          <a:xfrm flipV="1">
            <a:off x="4106367" y="5354955"/>
            <a:ext cx="932739" cy="5117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11292" y="5269230"/>
            <a:ext cx="1113714" cy="5975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9"/>
          <p:cNvGrpSpPr/>
          <p:nvPr/>
        </p:nvGrpSpPr>
        <p:grpSpPr>
          <a:xfrm>
            <a:off x="0" y="6433851"/>
            <a:ext cx="9144000" cy="424149"/>
            <a:chOff x="0" y="6433851"/>
            <a:chExt cx="9144000" cy="424149"/>
          </a:xfrm>
        </p:grpSpPr>
        <p:sp>
          <p:nvSpPr>
            <p:cNvPr id="10" name="Rounded Rectangle 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11" name="Rectangle 1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3" name="Rectangle 1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138113" y="784670"/>
            <a:ext cx="3272255" cy="1452562"/>
          </a:xfrm>
          <a:prstGeom prst="rect">
            <a:avLst/>
          </a:prstGeom>
          <a:noFill/>
          <a:ln w="9525">
            <a:noFill/>
            <a:miter lim="800000"/>
            <a:headEnd/>
            <a:tailEnd/>
          </a:ln>
          <a:effectLst/>
        </p:spPr>
      </p:pic>
      <p:pic>
        <p:nvPicPr>
          <p:cNvPr id="54275" name="Picture 3"/>
          <p:cNvPicPr>
            <a:picLocks noGrp="1" noChangeAspect="1" noChangeArrowheads="1"/>
          </p:cNvPicPr>
          <p:nvPr>
            <p:ph idx="1"/>
          </p:nvPr>
        </p:nvPicPr>
        <p:blipFill>
          <a:blip r:embed="rId3" cstate="print"/>
          <a:srcRect/>
          <a:stretch>
            <a:fillRect/>
          </a:stretch>
        </p:blipFill>
        <p:spPr bwMode="auto">
          <a:xfrm>
            <a:off x="3362616" y="656082"/>
            <a:ext cx="5648034" cy="5591875"/>
          </a:xfrm>
          <a:prstGeom prst="rect">
            <a:avLst/>
          </a:prstGeom>
          <a:noFill/>
          <a:ln w="9525">
            <a:noFill/>
            <a:miter lim="800000"/>
            <a:headEnd/>
            <a:tailEnd/>
          </a:ln>
          <a:effectLst/>
        </p:spPr>
      </p:pic>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l="1286" r="3446" b="2234"/>
          <a:stretch>
            <a:fillRect/>
          </a:stretch>
        </p:blipFill>
        <p:spPr bwMode="auto">
          <a:xfrm>
            <a:off x="1743456" y="73152"/>
            <a:ext cx="5657088" cy="3279648"/>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0" y="3596640"/>
            <a:ext cx="4218432" cy="2436970"/>
          </a:xfrm>
          <a:prstGeom prst="rect">
            <a:avLst/>
          </a:prstGeom>
          <a:noFill/>
          <a:ln w="9525">
            <a:noFill/>
            <a:miter lim="800000"/>
            <a:headEnd/>
            <a:tailEnd/>
          </a:ln>
          <a:effectLst/>
        </p:spPr>
      </p:pic>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6147" name="Picture 3"/>
          <p:cNvPicPr>
            <a:picLocks noChangeAspect="1" noChangeArrowheads="1"/>
          </p:cNvPicPr>
          <p:nvPr/>
        </p:nvPicPr>
        <p:blipFill>
          <a:blip r:embed="rId5" cstate="print"/>
          <a:srcRect l="17365" t="36679" r="8938" b="15925"/>
          <a:stretch>
            <a:fillRect/>
          </a:stretch>
        </p:blipFill>
        <p:spPr bwMode="auto">
          <a:xfrm>
            <a:off x="4645154" y="3596640"/>
            <a:ext cx="4297680" cy="2449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28600" y="447674"/>
            <a:ext cx="8686800" cy="139477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If you change the KC model,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tx1"/>
                </a:solidFill>
                <a:effectLst/>
                <a:uLnTx/>
                <a:uFillTx/>
                <a:latin typeface="+mj-lt"/>
                <a:ea typeface="+mj-ea"/>
                <a:cs typeface="+mj-cs"/>
              </a:rPr>
              <a:t>you should </a:t>
            </a:r>
            <a:r>
              <a:rPr kumimoji="0" lang="en-US" sz="3200" b="1" u="none" strike="noStrike" kern="1200" cap="none" spc="0" normalizeH="0" noProof="0" dirty="0" smtClean="0">
                <a:ln>
                  <a:noFill/>
                </a:ln>
                <a:solidFill>
                  <a:schemeClr val="tx1"/>
                </a:solidFill>
                <a:effectLst/>
                <a:uLnTx/>
                <a:uFillTx/>
                <a:latin typeface="+mj-lt"/>
                <a:ea typeface="+mj-ea"/>
                <a:cs typeface="+mj-cs"/>
              </a:rPr>
              <a:t>consider changing instruction</a:t>
            </a:r>
          </a:p>
        </p:txBody>
      </p:sp>
      <p:sp>
        <p:nvSpPr>
          <p:cNvPr id="5" name="Rectangle 5"/>
          <p:cNvSpPr txBox="1">
            <a:spLocks noChangeArrowheads="1"/>
          </p:cNvSpPr>
          <p:nvPr/>
        </p:nvSpPr>
        <p:spPr>
          <a:xfrm>
            <a:off x="457200" y="2005795"/>
            <a:ext cx="8229600" cy="40128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Problem creation, selection, and sequencing</a:t>
            </a:r>
          </a:p>
          <a:p>
            <a:pPr marL="742950" lvl="1" indent="-285750">
              <a:lnSpc>
                <a:spcPct val="90000"/>
              </a:lnSpc>
              <a:spcBef>
                <a:spcPct val="20000"/>
              </a:spcBef>
              <a:buFont typeface="Arial" pitchFamily="34" charset="0"/>
              <a:buChar char="–"/>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skills or concepts (new KCs)</a:t>
            </a:r>
            <a:r>
              <a:rPr kumimoji="0" lang="en-US" sz="2200" b="0" i="0" u="none" strike="noStrike" kern="1200" cap="none" spc="0" normalizeH="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require:</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New kinds problems &amp; instructional activities </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Changes to student modeling –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skillometer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knowledge tracing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Feedback and hint message content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One KC becomes two =&gt; need new hint messages for new KC</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New error feedback may be needed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Even interface design – “make thinking visible”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If multiple KC per step =&gt; break down by adding new intermediate steps to interface </a:t>
            </a:r>
          </a:p>
        </p:txBody>
      </p:sp>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If interested in KC modeling …</a:t>
            </a:r>
            <a:endParaRPr lang="en-US" sz="4000" dirty="0"/>
          </a:p>
        </p:txBody>
      </p:sp>
      <p:sp>
        <p:nvSpPr>
          <p:cNvPr id="3" name="Content Placeholder 2"/>
          <p:cNvSpPr>
            <a:spLocks noGrp="1"/>
          </p:cNvSpPr>
          <p:nvPr>
            <p:ph idx="1"/>
          </p:nvPr>
        </p:nvSpPr>
        <p:spPr/>
        <p:txBody>
          <a:bodyPr/>
          <a:lstStyle/>
          <a:p>
            <a:r>
              <a:rPr lang="en-US" dirty="0" smtClean="0"/>
              <a:t>Related tools</a:t>
            </a:r>
          </a:p>
          <a:p>
            <a:pPr lvl="1"/>
            <a:r>
              <a:rPr lang="en-US" dirty="0" smtClean="0"/>
              <a:t>Model Values   (Learning Curve &gt; Model Values)</a:t>
            </a:r>
          </a:p>
          <a:p>
            <a:pPr lvl="1"/>
            <a:r>
              <a:rPr lang="en-US" dirty="0" smtClean="0"/>
              <a:t>KC Models  (Dataset Info &gt; KC Models)</a:t>
            </a:r>
          </a:p>
          <a:p>
            <a:pPr lvl="1"/>
            <a:endParaRPr lang="en-US" dirty="0"/>
          </a:p>
        </p:txBody>
      </p:sp>
      <p:sp>
        <p:nvSpPr>
          <p:cNvPr id="6" name="Title 1"/>
          <p:cNvSpPr txBox="1">
            <a:spLocks/>
          </p:cNvSpPr>
          <p:nvPr/>
        </p:nvSpPr>
        <p:spPr>
          <a:xfrm>
            <a:off x="619125" y="3789363"/>
            <a:ext cx="760095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 but most tools in DataShop benefit from having a reasonable KC</a:t>
            </a:r>
            <a:r>
              <a:rPr kumimoji="0" lang="en-US" sz="3200" b="0" i="0" u="none" strike="noStrike" kern="1200" cap="none" spc="0" normalizeH="0" noProof="0" dirty="0" smtClean="0">
                <a:ln>
                  <a:noFill/>
                </a:ln>
                <a:solidFill>
                  <a:schemeClr val="tx1"/>
                </a:solidFill>
                <a:effectLst/>
                <a:uLnTx/>
                <a:uFillTx/>
                <a:latin typeface="+mj-lt"/>
                <a:ea typeface="+mj-ea"/>
                <a:cs typeface="+mj-cs"/>
              </a:rPr>
              <a:t> model.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Sample selector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2" name="Title 1"/>
          <p:cNvSpPr>
            <a:spLocks noGrp="1"/>
          </p:cNvSpPr>
          <p:nvPr>
            <p:ph type="title"/>
          </p:nvPr>
        </p:nvSpPr>
        <p:spPr>
          <a:xfrm>
            <a:off x="457200" y="274638"/>
            <a:ext cx="8229600" cy="1143000"/>
          </a:xfrm>
        </p:spPr>
        <p:txBody>
          <a:bodyPr/>
          <a:lstStyle/>
          <a:p>
            <a:r>
              <a:rPr lang="en-US" dirty="0" smtClean="0"/>
              <a:t>DataShop, what’s in it for me?</a:t>
            </a:r>
            <a:endParaRPr lang="en-US" dirty="0"/>
          </a:p>
        </p:txBody>
      </p:sp>
      <p:sp>
        <p:nvSpPr>
          <p:cNvPr id="13" name="Content Placeholder 2"/>
          <p:cNvSpPr txBox="1">
            <a:spLocks/>
          </p:cNvSpPr>
          <p:nvPr/>
        </p:nvSpPr>
        <p:spPr>
          <a:xfrm>
            <a:off x="457200" y="1600200"/>
            <a:ext cx="8229600" cy="4525963"/>
          </a:xfrm>
          <a:prstGeom prst="rect">
            <a:avLst/>
          </a:prstGeom>
        </p:spPr>
        <p:txBody>
          <a:bodyPr vert="horz" lIns="91440" tIns="45720" rIns="91440" bIns="45720" rtlCol="0" anchor="t">
            <a:normAutofit/>
          </a:bodyPr>
          <a:lstStyle/>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chemeClr val="tx1">
                    <a:tint val="75000"/>
                  </a:schemeClr>
                </a:solidFill>
              </a:rPr>
              <a:t> </a:t>
            </a: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Free tools to analyze your data</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Free researchers to analyze your data</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Place to collaborate </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 Real opportunities to validate ideas across multiple   data sets</a:t>
            </a: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120650" marR="0" lvl="0" indent="-12065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tx1">
                  <a:tint val="7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89897" y="-21883"/>
            <a:ext cx="7764207" cy="6879883"/>
          </a:xfrm>
          <a:prstGeom prst="rect">
            <a:avLst/>
          </a:prstGeom>
          <a:noFill/>
          <a:ln w="9525">
            <a:noFill/>
            <a:miter lim="800000"/>
            <a:headEnd/>
            <a:tailEnd/>
          </a:ln>
        </p:spPr>
      </p:pic>
      <p:sp>
        <p:nvSpPr>
          <p:cNvPr id="3" name="Oval 2"/>
          <p:cNvSpPr/>
          <p:nvPr/>
        </p:nvSpPr>
        <p:spPr>
          <a:xfrm>
            <a:off x="1269242" y="1692322"/>
            <a:ext cx="204716" cy="259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3" idx="2"/>
          </p:cNvCxnSpPr>
          <p:nvPr/>
        </p:nvCxnSpPr>
        <p:spPr>
          <a:xfrm>
            <a:off x="448767" y="1267451"/>
            <a:ext cx="820475" cy="554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Selector	</a:t>
            </a:r>
            <a:endParaRPr lang="en-US" dirty="0"/>
          </a:p>
        </p:txBody>
      </p:sp>
      <p:sp>
        <p:nvSpPr>
          <p:cNvPr id="3" name="Content Placeholder 2"/>
          <p:cNvSpPr>
            <a:spLocks noGrp="1"/>
          </p:cNvSpPr>
          <p:nvPr>
            <p:ph idx="1"/>
          </p:nvPr>
        </p:nvSpPr>
        <p:spPr/>
        <p:txBody>
          <a:bodyPr/>
          <a:lstStyle/>
          <a:p>
            <a:r>
              <a:rPr lang="en-US" dirty="0" smtClean="0"/>
              <a:t>Not samples in the statistical sense—these are subsets of data</a:t>
            </a:r>
          </a:p>
          <a:p>
            <a:r>
              <a:rPr lang="en-US" dirty="0" smtClean="0"/>
              <a:t>You can make your own</a:t>
            </a:r>
          </a:p>
          <a:p>
            <a:pPr lvl="1"/>
            <a:r>
              <a:rPr lang="en-US" dirty="0" smtClean="0"/>
              <a:t>e.g., filter on condition if that’s encoded in the data</a:t>
            </a:r>
          </a:p>
          <a:p>
            <a:r>
              <a:rPr lang="en-US" dirty="0" smtClean="0"/>
              <a:t>You can switch between them, or show more than one sample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Performance profiler</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What was the hardest problem for students?  How many students worked in a particular unit?</a:t>
            </a:r>
            <a:endParaRPr lang="en-US"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02245" y="0"/>
            <a:ext cx="773951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1177" t="46786" r="78310" b="11940"/>
          <a:stretch>
            <a:fillRect/>
          </a:stretch>
        </p:blipFill>
        <p:spPr bwMode="auto">
          <a:xfrm>
            <a:off x="2941545" y="368490"/>
            <a:ext cx="3260911" cy="5813945"/>
          </a:xfrm>
          <a:prstGeom prst="rect">
            <a:avLst/>
          </a:prstGeom>
          <a:noFill/>
          <a:ln w="9525">
            <a:noFill/>
            <a:miter lim="800000"/>
            <a:headEnd/>
            <a:tailEnd/>
          </a:ln>
        </p:spPr>
      </p:pic>
      <p:sp>
        <p:nvSpPr>
          <p:cNvPr id="11" name="TextBox 10"/>
          <p:cNvSpPr txBox="1"/>
          <p:nvPr/>
        </p:nvSpPr>
        <p:spPr>
          <a:xfrm>
            <a:off x="6665073" y="1549022"/>
            <a:ext cx="1983036" cy="646331"/>
          </a:xfrm>
          <a:prstGeom prst="rect">
            <a:avLst/>
          </a:prstGeom>
          <a:noFill/>
        </p:spPr>
        <p:txBody>
          <a:bodyPr wrap="square" rtlCol="0">
            <a:spAutoFit/>
          </a:bodyPr>
          <a:lstStyle/>
          <a:p>
            <a:r>
              <a:rPr lang="en-US" dirty="0" smtClean="0"/>
              <a:t>Change the sort order here</a:t>
            </a:r>
            <a:endParaRPr lang="en-US" dirty="0"/>
          </a:p>
        </p:txBody>
      </p:sp>
      <p:cxnSp>
        <p:nvCxnSpPr>
          <p:cNvPr id="12" name="Straight Arrow Connector 11"/>
          <p:cNvCxnSpPr/>
          <p:nvPr/>
        </p:nvCxnSpPr>
        <p:spPr>
          <a:xfrm rot="10800000">
            <a:off x="5813948" y="2279176"/>
            <a:ext cx="81886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8684" y="3380106"/>
            <a:ext cx="1983036" cy="1754326"/>
          </a:xfrm>
          <a:prstGeom prst="rect">
            <a:avLst/>
          </a:prstGeom>
          <a:noFill/>
        </p:spPr>
        <p:txBody>
          <a:bodyPr wrap="square" rtlCol="0">
            <a:spAutoFit/>
          </a:bodyPr>
          <a:lstStyle/>
          <a:p>
            <a:r>
              <a:rPr lang="en-US" dirty="0" smtClean="0"/>
              <a:t>Set a minimum number of students to filter out problems not seen by many students</a:t>
            </a:r>
            <a:endParaRPr lang="en-US" dirty="0"/>
          </a:p>
        </p:txBody>
      </p:sp>
      <p:cxnSp>
        <p:nvCxnSpPr>
          <p:cNvPr id="14" name="Straight Arrow Connector 13"/>
          <p:cNvCxnSpPr/>
          <p:nvPr/>
        </p:nvCxnSpPr>
        <p:spPr>
          <a:xfrm>
            <a:off x="2210937" y="3835021"/>
            <a:ext cx="846162" cy="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25313" t="35622" r="2036" b="17811"/>
          <a:stretch>
            <a:fillRect/>
          </a:stretch>
        </p:blipFill>
        <p:spPr bwMode="auto">
          <a:xfrm>
            <a:off x="369347" y="1295961"/>
            <a:ext cx="8386257" cy="4763068"/>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l="30268" t="52659" r="54405" b="34118"/>
          <a:stretch>
            <a:fillRect/>
          </a:stretch>
        </p:blipFill>
        <p:spPr bwMode="auto">
          <a:xfrm>
            <a:off x="615315" y="3856100"/>
            <a:ext cx="1758963" cy="1344549"/>
          </a:xfrm>
          <a:prstGeom prst="rect">
            <a:avLst/>
          </a:prstGeom>
          <a:noFill/>
          <a:ln w="9525">
            <a:solidFill>
              <a:schemeClr val="tx1">
                <a:lumMod val="50000"/>
                <a:lumOff val="50000"/>
              </a:schemeClr>
            </a:solidFill>
            <a:miter lim="800000"/>
            <a:headEnd/>
            <a:tailEnd/>
          </a:ln>
        </p:spPr>
      </p:pic>
      <p:pic>
        <p:nvPicPr>
          <p:cNvPr id="3077" name="Picture 5"/>
          <p:cNvPicPr>
            <a:picLocks noChangeAspect="1" noChangeArrowheads="1"/>
          </p:cNvPicPr>
          <p:nvPr/>
        </p:nvPicPr>
        <p:blipFill>
          <a:blip r:embed="rId4" cstate="print"/>
          <a:srcRect l="67083" t="32963" r="7489" b="53289"/>
          <a:stretch>
            <a:fillRect/>
          </a:stretch>
        </p:blipFill>
        <p:spPr bwMode="auto">
          <a:xfrm>
            <a:off x="5467350" y="1247775"/>
            <a:ext cx="2857500" cy="1368933"/>
          </a:xfrm>
          <a:prstGeom prst="rect">
            <a:avLst/>
          </a:prstGeom>
          <a:noFill/>
          <a:ln w="9525">
            <a:solidFill>
              <a:schemeClr val="tx1">
                <a:lumMod val="50000"/>
                <a:lumOff val="50000"/>
              </a:schemeClr>
            </a:solidFill>
            <a:miter lim="800000"/>
            <a:headEnd/>
            <a:tailEnd/>
          </a:ln>
        </p:spPr>
      </p:pic>
      <p:pic>
        <p:nvPicPr>
          <p:cNvPr id="3078" name="Picture 6"/>
          <p:cNvPicPr>
            <a:picLocks noChangeAspect="1" noChangeArrowheads="1"/>
          </p:cNvPicPr>
          <p:nvPr/>
        </p:nvPicPr>
        <p:blipFill>
          <a:blip r:embed="rId5" cstate="print"/>
          <a:srcRect l="72355" t="59244" r="2526" b="30521"/>
          <a:stretch>
            <a:fillRect/>
          </a:stretch>
        </p:blipFill>
        <p:spPr bwMode="auto">
          <a:xfrm>
            <a:off x="5413094" y="3991432"/>
            <a:ext cx="3191125" cy="1152068"/>
          </a:xfrm>
          <a:prstGeom prst="rect">
            <a:avLst/>
          </a:prstGeom>
          <a:noFill/>
          <a:ln w="9525">
            <a:solidFill>
              <a:schemeClr val="tx1">
                <a:lumMod val="50000"/>
                <a:lumOff val="50000"/>
              </a:schemeClr>
            </a:solidFill>
            <a:miter lim="800000"/>
            <a:headEnd/>
            <a:tailEnd/>
          </a:ln>
        </p:spPr>
      </p:pic>
      <p:sp>
        <p:nvSpPr>
          <p:cNvPr id="13" name="TextBox 12"/>
          <p:cNvSpPr txBox="1"/>
          <p:nvPr/>
        </p:nvSpPr>
        <p:spPr>
          <a:xfrm>
            <a:off x="248634" y="313056"/>
            <a:ext cx="1983036" cy="1477328"/>
          </a:xfrm>
          <a:prstGeom prst="rect">
            <a:avLst/>
          </a:prstGeom>
          <a:noFill/>
          <a:ln w="19050">
            <a:solidFill>
              <a:srgbClr val="FF0000"/>
            </a:solidFill>
          </a:ln>
        </p:spPr>
        <p:txBody>
          <a:bodyPr wrap="square" rtlCol="0">
            <a:spAutoFit/>
          </a:bodyPr>
          <a:lstStyle/>
          <a:p>
            <a:r>
              <a:rPr lang="en-US" dirty="0" smtClean="0"/>
              <a:t>Change how the selected measure is aggregated by hovering the title for the x-axis.</a:t>
            </a:r>
            <a:endParaRPr lang="en-US" dirty="0"/>
          </a:p>
        </p:txBody>
      </p:sp>
      <p:cxnSp>
        <p:nvCxnSpPr>
          <p:cNvPr id="14" name="Straight Arrow Connector 13"/>
          <p:cNvCxnSpPr/>
          <p:nvPr/>
        </p:nvCxnSpPr>
        <p:spPr>
          <a:xfrm rot="16200000" flipH="1">
            <a:off x="-14285" y="2395540"/>
            <a:ext cx="1238247" cy="666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35159" y="5475606"/>
            <a:ext cx="1983036" cy="923330"/>
          </a:xfrm>
          <a:prstGeom prst="rect">
            <a:avLst/>
          </a:prstGeom>
          <a:solidFill>
            <a:schemeClr val="bg1"/>
          </a:solidFill>
          <a:ln w="19050">
            <a:solidFill>
              <a:srgbClr val="FF0000"/>
            </a:solidFill>
          </a:ln>
        </p:spPr>
        <p:txBody>
          <a:bodyPr wrap="square" rtlCol="0">
            <a:spAutoFit/>
          </a:bodyPr>
          <a:lstStyle/>
          <a:p>
            <a:r>
              <a:rPr lang="en-US" dirty="0" smtClean="0"/>
              <a:t>See more details by hovering a bar in the graph.</a:t>
            </a:r>
            <a:endParaRPr lang="en-US" dirty="0"/>
          </a:p>
        </p:txBody>
      </p:sp>
      <p:cxnSp>
        <p:nvCxnSpPr>
          <p:cNvPr id="16" name="Straight Arrow Connector 15"/>
          <p:cNvCxnSpPr/>
          <p:nvPr/>
        </p:nvCxnSpPr>
        <p:spPr>
          <a:xfrm rot="16200000" flipV="1">
            <a:off x="6732189" y="5255813"/>
            <a:ext cx="317872" cy="1242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0858" y="313056"/>
            <a:ext cx="3294667" cy="646331"/>
          </a:xfrm>
          <a:prstGeom prst="rect">
            <a:avLst/>
          </a:prstGeom>
          <a:noFill/>
          <a:ln w="19050">
            <a:solidFill>
              <a:srgbClr val="FF0000"/>
            </a:solidFill>
          </a:ln>
        </p:spPr>
        <p:txBody>
          <a:bodyPr wrap="square" rtlCol="0">
            <a:spAutoFit/>
          </a:bodyPr>
          <a:lstStyle/>
          <a:p>
            <a:r>
              <a:rPr lang="en-US" dirty="0" smtClean="0"/>
              <a:t>Change the selected measure by hovering the title for the y-axis.</a:t>
            </a:r>
            <a:endParaRPr lang="en-US" dirty="0"/>
          </a:p>
        </p:txBody>
      </p:sp>
      <p:cxnSp>
        <p:nvCxnSpPr>
          <p:cNvPr id="18" name="Straight Arrow Connector 17"/>
          <p:cNvCxnSpPr/>
          <p:nvPr/>
        </p:nvCxnSpPr>
        <p:spPr>
          <a:xfrm>
            <a:off x="3733800" y="962026"/>
            <a:ext cx="485778" cy="4286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ln>
            <a:noFill/>
          </a:ln>
        </p:spPr>
        <p:txBody>
          <a:bodyPr/>
          <a:lstStyle/>
          <a:p>
            <a:r>
              <a:rPr lang="en-US" dirty="0" smtClean="0"/>
              <a:t>Error report</a:t>
            </a:r>
            <a:endParaRPr lang="en-US" dirty="0"/>
          </a:p>
        </p:txBody>
      </p:sp>
      <p:sp>
        <p:nvSpPr>
          <p:cNvPr id="3" name="Text Placeholder 2"/>
          <p:cNvSpPr>
            <a:spLocks noGrp="1"/>
          </p:cNvSpPr>
          <p:nvPr>
            <p:ph type="body" idx="1"/>
          </p:nvPr>
        </p:nvSpPr>
        <p:spPr>
          <a:xfrm>
            <a:off x="722313" y="2906713"/>
            <a:ext cx="7772400" cy="1500187"/>
          </a:xfrm>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830997"/>
          </a:xfrm>
          <a:prstGeom prst="rect">
            <a:avLst/>
          </a:prstGeom>
          <a:noFill/>
        </p:spPr>
        <p:txBody>
          <a:bodyPr wrap="square" rtlCol="0">
            <a:spAutoFit/>
          </a:bodyPr>
          <a:lstStyle/>
          <a:p>
            <a:r>
              <a:rPr lang="en-US" sz="2400" dirty="0" smtClean="0"/>
              <a:t>How can I explore the errors students made and drill down to see actual responses and feedback?</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02244" y="1"/>
            <a:ext cx="7739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851" t="40533" r="78040" b="11822"/>
          <a:stretch>
            <a:fillRect/>
          </a:stretch>
        </p:blipFill>
        <p:spPr bwMode="auto">
          <a:xfrm>
            <a:off x="3157728" y="475488"/>
            <a:ext cx="2828544" cy="5657088"/>
          </a:xfrm>
          <a:prstGeom prst="rect">
            <a:avLst/>
          </a:prstGeom>
          <a:noFill/>
          <a:ln w="9525">
            <a:noFill/>
            <a:miter lim="800000"/>
            <a:headEnd/>
            <a:tailEnd/>
          </a:ln>
        </p:spPr>
      </p:pic>
      <p:sp>
        <p:nvSpPr>
          <p:cNvPr id="11" name="TextBox 10"/>
          <p:cNvSpPr txBox="1"/>
          <p:nvPr/>
        </p:nvSpPr>
        <p:spPr>
          <a:xfrm>
            <a:off x="191484" y="160656"/>
            <a:ext cx="1983036" cy="1754326"/>
          </a:xfrm>
          <a:prstGeom prst="rect">
            <a:avLst/>
          </a:prstGeom>
          <a:noFill/>
          <a:ln w="19050">
            <a:solidFill>
              <a:srgbClr val="FF0000"/>
            </a:solidFill>
          </a:ln>
        </p:spPr>
        <p:txBody>
          <a:bodyPr wrap="square" rtlCol="0">
            <a:spAutoFit/>
          </a:bodyPr>
          <a:lstStyle/>
          <a:p>
            <a:r>
              <a:rPr lang="en-US" dirty="0" smtClean="0"/>
              <a:t>Change the settings for this tool using the options on the left hand side of the page</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7170" name="Picture 2"/>
          <p:cNvPicPr>
            <a:picLocks noChangeAspect="1" noChangeArrowheads="1"/>
          </p:cNvPicPr>
          <p:nvPr/>
        </p:nvPicPr>
        <p:blipFill>
          <a:blip r:embed="rId3" cstate="print"/>
          <a:srcRect l="16295" t="14340" r="5060" b="23019"/>
          <a:stretch>
            <a:fillRect/>
          </a:stretch>
        </p:blipFill>
        <p:spPr bwMode="auto">
          <a:xfrm>
            <a:off x="463296" y="585216"/>
            <a:ext cx="7998070" cy="5644896"/>
          </a:xfrm>
          <a:prstGeom prst="rect">
            <a:avLst/>
          </a:prstGeom>
          <a:noFill/>
          <a:ln w="9525">
            <a:noFill/>
            <a:miter lim="800000"/>
            <a:headEnd/>
            <a:tailEnd/>
          </a:ln>
        </p:spPr>
      </p:pic>
      <p:sp>
        <p:nvSpPr>
          <p:cNvPr id="11" name="TextBox 10"/>
          <p:cNvSpPr txBox="1"/>
          <p:nvPr/>
        </p:nvSpPr>
        <p:spPr>
          <a:xfrm>
            <a:off x="3434556" y="146304"/>
            <a:ext cx="3612420" cy="646331"/>
          </a:xfrm>
          <a:prstGeom prst="rect">
            <a:avLst/>
          </a:prstGeom>
          <a:noFill/>
          <a:ln w="19050">
            <a:solidFill>
              <a:srgbClr val="FF0000"/>
            </a:solidFill>
          </a:ln>
        </p:spPr>
        <p:txBody>
          <a:bodyPr wrap="square" rtlCol="0">
            <a:spAutoFit/>
          </a:bodyPr>
          <a:lstStyle/>
          <a:p>
            <a:r>
              <a:rPr lang="en-US" dirty="0" smtClean="0"/>
              <a:t>The number of observations by type (correct, hint, or incorrect)</a:t>
            </a:r>
            <a:endParaRPr lang="en-US" dirty="0"/>
          </a:p>
        </p:txBody>
      </p:sp>
      <p:cxnSp>
        <p:nvCxnSpPr>
          <p:cNvPr id="12" name="Straight Arrow Connector 11"/>
          <p:cNvCxnSpPr/>
          <p:nvPr/>
        </p:nvCxnSpPr>
        <p:spPr>
          <a:xfrm rot="16200000" flipH="1">
            <a:off x="3681982" y="1085089"/>
            <a:ext cx="585220" cy="243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44684" y="1761744"/>
            <a:ext cx="1838484" cy="1200329"/>
          </a:xfrm>
          <a:prstGeom prst="rect">
            <a:avLst/>
          </a:prstGeom>
          <a:solidFill>
            <a:schemeClr val="bg1"/>
          </a:solidFill>
          <a:ln w="19050">
            <a:solidFill>
              <a:srgbClr val="FF0000"/>
            </a:solidFill>
          </a:ln>
        </p:spPr>
        <p:txBody>
          <a:bodyPr wrap="square" rtlCol="0">
            <a:spAutoFit/>
          </a:bodyPr>
          <a:lstStyle/>
          <a:p>
            <a:r>
              <a:rPr lang="en-US" dirty="0" smtClean="0"/>
              <a:t>Details what the student actual typed into the tutor</a:t>
            </a:r>
            <a:endParaRPr lang="en-US" dirty="0"/>
          </a:p>
        </p:txBody>
      </p:sp>
      <p:cxnSp>
        <p:nvCxnSpPr>
          <p:cNvPr id="16" name="Straight Arrow Connector 15"/>
          <p:cNvCxnSpPr/>
          <p:nvPr/>
        </p:nvCxnSpPr>
        <p:spPr>
          <a:xfrm rot="10800000">
            <a:off x="5876545" y="1987296"/>
            <a:ext cx="865635" cy="243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 Let us know what you need!</a:t>
            </a:r>
          </a:p>
        </p:txBody>
      </p:sp>
      <p:sp>
        <p:nvSpPr>
          <p:cNvPr id="11" name="Rectangle 10"/>
          <p:cNvSpPr/>
          <p:nvPr/>
        </p:nvSpPr>
        <p:spPr>
          <a:xfrm>
            <a:off x="0" y="2096429"/>
            <a:ext cx="9144000" cy="2352740"/>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None/>
            </a:pPr>
            <a:r>
              <a:rPr lang="en-US" sz="2000" dirty="0" smtClean="0"/>
              <a:t>Feature Request wiki is available here:</a:t>
            </a:r>
          </a:p>
          <a:p>
            <a:pPr lvl="1">
              <a:buNone/>
            </a:pPr>
            <a:endParaRPr lang="en-US" sz="2000" dirty="0" smtClean="0"/>
          </a:p>
          <a:p>
            <a:pPr lvl="1">
              <a:buNone/>
            </a:pPr>
            <a:r>
              <a:rPr lang="en-US" sz="2000" dirty="0" smtClean="0"/>
              <a:t>http://www.learnlab.org/research/wiki/index.php/DataShop_Feature_Wish_List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Export</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21659"/>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do I get my data out of DataShop?</a:t>
            </a:r>
            <a:endParaRPr 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IMPORT</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do I get my data into DataShop?</a:t>
            </a:r>
            <a:endParaRPr lang="en-US"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57200" y="990600"/>
            <a:ext cx="8229600" cy="5486400"/>
          </a:xfrm>
        </p:spPr>
        <p:txBody>
          <a:bodyPr>
            <a:normAutofit/>
          </a:bodyPr>
          <a:lstStyle/>
          <a:p>
            <a:pPr>
              <a:lnSpc>
                <a:spcPct val="90000"/>
              </a:lnSpc>
            </a:pPr>
            <a:r>
              <a:rPr lang="en-US" dirty="0" smtClean="0"/>
              <a:t>Directly/Real-time</a:t>
            </a:r>
          </a:p>
          <a:p>
            <a:pPr lvl="1">
              <a:lnSpc>
                <a:spcPct val="90000"/>
              </a:lnSpc>
            </a:pPr>
            <a:r>
              <a:rPr lang="en-US" dirty="0" smtClean="0"/>
              <a:t>Some tutors are logging directly to the PSLC logging database</a:t>
            </a:r>
          </a:p>
          <a:p>
            <a:pPr lvl="1">
              <a:lnSpc>
                <a:spcPct val="90000"/>
              </a:lnSpc>
            </a:pPr>
            <a:r>
              <a:rPr lang="en-US" dirty="0" smtClean="0"/>
              <a:t>CTAT-based tutors (when configured correctly), can log to disk or to the logging database over the internet</a:t>
            </a:r>
            <a:endParaRPr lang="en-US" sz="3200" dirty="0" smtClean="0"/>
          </a:p>
          <a:p>
            <a:pPr>
              <a:lnSpc>
                <a:spcPct val="90000"/>
              </a:lnSpc>
            </a:pPr>
            <a:r>
              <a:rPr lang="en-US" dirty="0" smtClean="0"/>
              <a:t>Indirectly</a:t>
            </a:r>
          </a:p>
          <a:p>
            <a:pPr lvl="1">
              <a:lnSpc>
                <a:spcPct val="90000"/>
              </a:lnSpc>
            </a:pPr>
            <a:r>
              <a:rPr lang="en-US" dirty="0" smtClean="0"/>
              <a:t>Other tutors are logging to their own file formats or their own databases</a:t>
            </a:r>
          </a:p>
          <a:p>
            <a:pPr lvl="2">
              <a:lnSpc>
                <a:spcPct val="90000"/>
              </a:lnSpc>
            </a:pPr>
            <a:r>
              <a:rPr lang="en-US" sz="2800" dirty="0" smtClean="0"/>
              <a:t>These data require a conversion process</a:t>
            </a:r>
          </a:p>
          <a:p>
            <a:pPr lvl="2">
              <a:lnSpc>
                <a:spcPct val="90000"/>
              </a:lnSpc>
            </a:pPr>
            <a:r>
              <a:rPr lang="en-US" sz="2800" dirty="0" smtClean="0"/>
              <a:t>Many studies are in this category</a:t>
            </a:r>
            <a:endParaRPr lang="en-US" sz="2800" dirty="0"/>
          </a:p>
        </p:txBody>
      </p:sp>
      <p:sp>
        <p:nvSpPr>
          <p:cNvPr id="6" name="Rectangle 2"/>
          <p:cNvSpPr txBox="1">
            <a:spLocks noChangeArrowheads="1"/>
          </p:cNvSpPr>
          <p:nvPr/>
        </p:nvSpPr>
        <p:spPr bwMode="auto">
          <a:xfrm>
            <a:off x="457200" y="152400"/>
            <a:ext cx="8229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effectLst/>
                <a:uLnTx/>
                <a:uFillTx/>
                <a:latin typeface="+mj-lt"/>
                <a:ea typeface="+mj-ea"/>
                <a:cs typeface="+mj-cs"/>
              </a:rPr>
              <a:t>How do I get data in?</a:t>
            </a:r>
            <a:endParaRPr kumimoji="0" lang="en-US" sz="4000" b="0" i="0" u="none" strike="noStrike" kern="0" cap="none" spc="0" normalizeH="0" baseline="0" noProof="0" dirty="0">
              <a:ln>
                <a:noFill/>
              </a:ln>
              <a:effectLst/>
              <a:uLnTx/>
              <a:uFillTx/>
              <a:latin typeface="+mj-lt"/>
              <a:ea typeface="+mj-ea"/>
              <a:cs typeface="+mj-cs"/>
            </a:endParaRPr>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XML vs. Tab-delimited format</a:t>
            </a:r>
            <a:endParaRPr lang="en-US" sz="3600" dirty="0"/>
          </a:p>
        </p:txBody>
      </p:sp>
      <p:sp>
        <p:nvSpPr>
          <p:cNvPr id="4" name="Content Placeholder 3"/>
          <p:cNvSpPr>
            <a:spLocks noGrp="1"/>
          </p:cNvSpPr>
          <p:nvPr>
            <p:ph sz="half" idx="1"/>
          </p:nvPr>
        </p:nvSpPr>
        <p:spPr>
          <a:xfrm>
            <a:off x="457200" y="990600"/>
            <a:ext cx="4038600" cy="5154168"/>
          </a:xfrm>
        </p:spPr>
        <p:txBody>
          <a:bodyPr>
            <a:normAutofit/>
          </a:bodyPr>
          <a:lstStyle/>
          <a:p>
            <a:pPr>
              <a:buNone/>
            </a:pPr>
            <a:r>
              <a:rPr lang="en-US" sz="3200" dirty="0" smtClean="0"/>
              <a:t>XML</a:t>
            </a:r>
            <a:endParaRPr lang="en-US" sz="3600" dirty="0" smtClean="0"/>
          </a:p>
          <a:p>
            <a:r>
              <a:rPr lang="en-US" dirty="0" smtClean="0"/>
              <a:t>Richer description than tab-delimited</a:t>
            </a:r>
          </a:p>
          <a:p>
            <a:pPr lvl="1"/>
            <a:r>
              <a:rPr lang="en-US" sz="2000" dirty="0" smtClean="0"/>
              <a:t>More fields</a:t>
            </a:r>
          </a:p>
          <a:p>
            <a:pPr lvl="1"/>
            <a:r>
              <a:rPr lang="en-US" sz="2000" dirty="0" smtClean="0"/>
              <a:t>Problem start time</a:t>
            </a:r>
          </a:p>
          <a:p>
            <a:pPr lvl="1"/>
            <a:r>
              <a:rPr lang="en-US" sz="2000" dirty="0" smtClean="0"/>
              <a:t>Problem description</a:t>
            </a:r>
          </a:p>
          <a:p>
            <a:pPr lvl="1"/>
            <a:r>
              <a:rPr lang="en-US" sz="2000" dirty="0" smtClean="0"/>
              <a:t>Problem tutor flag</a:t>
            </a:r>
          </a:p>
          <a:p>
            <a:r>
              <a:rPr lang="en-US" dirty="0" smtClean="0"/>
              <a:t>More verbose </a:t>
            </a:r>
          </a:p>
          <a:p>
            <a:r>
              <a:rPr lang="en-US" dirty="0" smtClean="0"/>
              <a:t>Requires some familiarity with XML</a:t>
            </a:r>
          </a:p>
          <a:p>
            <a:r>
              <a:rPr lang="en-US" dirty="0" smtClean="0"/>
              <a:t>Not especially readable</a:t>
            </a:r>
          </a:p>
          <a:p>
            <a:pPr lvl="1"/>
            <a:endParaRPr lang="en-US" sz="3200" dirty="0"/>
          </a:p>
        </p:txBody>
      </p:sp>
      <p:sp>
        <p:nvSpPr>
          <p:cNvPr id="5" name="Content Placeholder 4"/>
          <p:cNvSpPr>
            <a:spLocks noGrp="1"/>
          </p:cNvSpPr>
          <p:nvPr>
            <p:ph sz="half" idx="2"/>
          </p:nvPr>
        </p:nvSpPr>
        <p:spPr>
          <a:xfrm>
            <a:off x="4648200" y="990600"/>
            <a:ext cx="4038600" cy="5154168"/>
          </a:xfrm>
        </p:spPr>
        <p:txBody>
          <a:bodyPr>
            <a:normAutofit/>
          </a:bodyPr>
          <a:lstStyle/>
          <a:p>
            <a:pPr>
              <a:buNone/>
            </a:pPr>
            <a:r>
              <a:rPr lang="en-US" sz="3200" dirty="0" smtClean="0"/>
              <a:t>Tab-delimited</a:t>
            </a:r>
            <a:endParaRPr lang="en-US" sz="3600" dirty="0" smtClean="0"/>
          </a:p>
          <a:p>
            <a:r>
              <a:rPr lang="en-US" dirty="0" smtClean="0"/>
              <a:t>More concise</a:t>
            </a:r>
          </a:p>
          <a:p>
            <a:r>
              <a:rPr lang="en-US" dirty="0" smtClean="0"/>
              <a:t>Can edit in Excel</a:t>
            </a:r>
          </a:p>
          <a:p>
            <a:r>
              <a:rPr lang="en-US" dirty="0" smtClean="0"/>
              <a:t>More easily shareable</a:t>
            </a:r>
          </a:p>
          <a:p>
            <a:r>
              <a:rPr lang="en-US" dirty="0" smtClean="0"/>
              <a:t>Less rich than XML</a:t>
            </a:r>
          </a:p>
          <a:p>
            <a:pPr lvl="1"/>
            <a:r>
              <a:rPr lang="en-US" sz="2000" dirty="0" smtClean="0"/>
              <a:t>Missing problem start time, description, and tutor flag</a:t>
            </a:r>
          </a:p>
          <a:p>
            <a:endParaRPr lang="en-US" dirty="0" smtClean="0"/>
          </a:p>
          <a:p>
            <a:endParaRPr lang="en-US" dirty="0" smtClean="0"/>
          </a:p>
          <a:p>
            <a:endParaRPr lang="en-US" dirty="0"/>
          </a:p>
        </p:txBody>
      </p:sp>
      <p:grpSp>
        <p:nvGrpSpPr>
          <p:cNvPr id="6"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Documentation</a:t>
            </a:r>
            <a:endParaRPr lang="en-US" dirty="0"/>
          </a:p>
        </p:txBody>
      </p:sp>
      <p:sp>
        <p:nvSpPr>
          <p:cNvPr id="6" name="Content Placeholder 5"/>
          <p:cNvSpPr>
            <a:spLocks noGrp="1"/>
          </p:cNvSpPr>
          <p:nvPr>
            <p:ph idx="1"/>
          </p:nvPr>
        </p:nvSpPr>
        <p:spPr>
          <a:xfrm>
            <a:off x="457200" y="1066800"/>
            <a:ext cx="8229600" cy="5059363"/>
          </a:xfrm>
        </p:spPr>
        <p:txBody>
          <a:bodyPr>
            <a:normAutofit/>
          </a:bodyPr>
          <a:lstStyle/>
          <a:p>
            <a:pPr>
              <a:lnSpc>
                <a:spcPct val="90000"/>
              </a:lnSpc>
              <a:buNone/>
            </a:pPr>
            <a:r>
              <a:rPr lang="en-US" sz="2400" dirty="0" smtClean="0"/>
              <a:t>For XML:</a:t>
            </a:r>
          </a:p>
          <a:p>
            <a:pPr>
              <a:lnSpc>
                <a:spcPct val="90000"/>
              </a:lnSpc>
            </a:pPr>
            <a:r>
              <a:rPr lang="en-US" sz="2400" dirty="0" smtClean="0"/>
              <a:t>Guide to the Tutor Message Format:</a:t>
            </a:r>
            <a:br>
              <a:rPr lang="en-US" sz="2400" dirty="0" smtClean="0"/>
            </a:br>
            <a:r>
              <a:rPr lang="en-US" sz="2400" dirty="0" smtClean="0">
                <a:hlinkClick r:id="rId3"/>
              </a:rPr>
              <a:t>http://pslcdatashop.org/dtd/guide/</a:t>
            </a:r>
            <a:endParaRPr lang="en-US" sz="2400" dirty="0" smtClean="0"/>
          </a:p>
          <a:p>
            <a:pPr>
              <a:lnSpc>
                <a:spcPct val="90000"/>
              </a:lnSpc>
              <a:buNone/>
            </a:pPr>
            <a:endParaRPr lang="en-US" sz="2400" dirty="0" smtClean="0"/>
          </a:p>
          <a:p>
            <a:pPr>
              <a:lnSpc>
                <a:spcPct val="90000"/>
              </a:lnSpc>
              <a:buNone/>
            </a:pPr>
            <a:r>
              <a:rPr lang="en-US" sz="2400" dirty="0" smtClean="0"/>
              <a:t>For tab-delimited format:</a:t>
            </a:r>
          </a:p>
          <a:p>
            <a:pPr>
              <a:lnSpc>
                <a:spcPct val="90000"/>
              </a:lnSpc>
            </a:pPr>
            <a:r>
              <a:rPr lang="en-US" sz="2400" dirty="0" smtClean="0">
                <a:hlinkClick r:id="rId4"/>
              </a:rPr>
              <a:t>http://pslcdatashop.org/about/importverify.html</a:t>
            </a:r>
            <a:endParaRPr lang="en-US" sz="2400" dirty="0" smtClean="0"/>
          </a:p>
          <a:p>
            <a:pPr>
              <a:lnSpc>
                <a:spcPct val="90000"/>
              </a:lnSpc>
            </a:pPr>
            <a:endParaRPr lang="en-US" sz="2400" dirty="0" smtClean="0"/>
          </a:p>
          <a:p>
            <a:pPr>
              <a:lnSpc>
                <a:spcPct val="90000"/>
              </a:lnSpc>
              <a:buNone/>
            </a:pPr>
            <a:r>
              <a:rPr lang="en-US" sz="2400" dirty="0" smtClean="0"/>
              <a:t>To learn about terminology:</a:t>
            </a:r>
          </a:p>
          <a:p>
            <a:pPr>
              <a:lnSpc>
                <a:spcPct val="90000"/>
              </a:lnSpc>
            </a:pPr>
            <a:r>
              <a:rPr lang="en-US" sz="2400" dirty="0" smtClean="0">
                <a:hlinkClick r:id="rId5"/>
              </a:rPr>
              <a:t>http://pslcdatashop.org/help?page=terms</a:t>
            </a:r>
            <a:endParaRPr lang="en-US" sz="2400" dirty="0" smtClean="0"/>
          </a:p>
          <a:p>
            <a:pPr>
              <a:lnSpc>
                <a:spcPct val="90000"/>
              </a:lnSpc>
              <a:buNone/>
            </a:pPr>
            <a:endParaRPr lang="en-US" sz="2400" dirty="0" smtClean="0"/>
          </a:p>
          <a:p>
            <a:pPr>
              <a:lnSpc>
                <a:spcPct val="90000"/>
              </a:lnSpc>
              <a:buNone/>
            </a:pPr>
            <a:r>
              <a:rPr lang="en-US" sz="2400" dirty="0" smtClean="0"/>
              <a:t>To learn about existing DataShop output formats:</a:t>
            </a:r>
          </a:p>
          <a:p>
            <a:pPr>
              <a:lnSpc>
                <a:spcPct val="90000"/>
              </a:lnSpc>
            </a:pPr>
            <a:r>
              <a:rPr lang="en-US" sz="2400" dirty="0" smtClean="0">
                <a:hlinkClick r:id="rId6"/>
              </a:rPr>
              <a:t>http://pslcdatashop.org/help?page=export</a:t>
            </a:r>
            <a:endParaRPr lang="en-US" sz="2400" dirty="0" smtClean="0"/>
          </a:p>
          <a:p>
            <a:pPr>
              <a:lnSpc>
                <a:spcPct val="90000"/>
              </a:lnSpc>
              <a:buNone/>
            </a:pPr>
            <a:endParaRPr lang="en-US" sz="2400" dirty="0" smtClean="0"/>
          </a:p>
          <a:p>
            <a:pPr>
              <a:lnSpc>
                <a:spcPct val="90000"/>
              </a:lnSpc>
              <a:buNone/>
            </a:pPr>
            <a:endParaRPr lang="en-US" sz="2000" dirty="0" smtClean="0"/>
          </a:p>
          <a:p>
            <a:endParaRPr lang="en-US" sz="3600" dirty="0"/>
          </a:p>
        </p:txBody>
      </p:sp>
      <p:grpSp>
        <p:nvGrpSpPr>
          <p:cNvPr id="4" name="Group 9"/>
          <p:cNvGrpSpPr/>
          <p:nvPr/>
        </p:nvGrpSpPr>
        <p:grpSpPr>
          <a:xfrm>
            <a:off x="0" y="6433851"/>
            <a:ext cx="9144000" cy="424149"/>
            <a:chOff x="0" y="6433851"/>
            <a:chExt cx="9144000" cy="424149"/>
          </a:xfrm>
        </p:grpSpPr>
        <p:sp>
          <p:nvSpPr>
            <p:cNvPr id="7" name="Rounded Rectangle 6"/>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8" name="Rectangle 7"/>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10" name="Rectangle 9"/>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Web services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extBox 9"/>
          <p:cNvSpPr txBox="1"/>
          <p:nvPr/>
        </p:nvSpPr>
        <p:spPr>
          <a:xfrm>
            <a:off x="722313" y="5343321"/>
            <a:ext cx="7548230" cy="461665"/>
          </a:xfrm>
          <a:prstGeom prst="rect">
            <a:avLst/>
          </a:prstGeom>
          <a:noFill/>
        </p:spPr>
        <p:txBody>
          <a:bodyPr wrap="square" rtlCol="0">
            <a:spAutoFit/>
          </a:bodyPr>
          <a:lstStyle/>
          <a:p>
            <a:r>
              <a:rPr lang="en-US" sz="2400" dirty="0" smtClean="0"/>
              <a:t>How can I programmatically retrieve data from DataShop?</a:t>
            </a:r>
            <a:endParaRPr lang="en-US"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r>
              <a:rPr lang="en-US" dirty="0" smtClean="0"/>
              <a:t>Enable your program or web site to retrieve DataShop data</a:t>
            </a:r>
          </a:p>
          <a:p>
            <a:pPr lvl="1"/>
            <a:r>
              <a:rPr lang="en-US" dirty="0" smtClean="0"/>
              <a:t>teacher reports</a:t>
            </a:r>
          </a:p>
          <a:p>
            <a:pPr lvl="1"/>
            <a:r>
              <a:rPr lang="en-US" dirty="0" smtClean="0"/>
              <a:t>data mining</a:t>
            </a:r>
          </a:p>
          <a:p>
            <a:pPr lvl="1"/>
            <a:r>
              <a:rPr lang="en-US" dirty="0" smtClean="0"/>
              <a:t>other </a:t>
            </a:r>
            <a:r>
              <a:rPr lang="en-US" smtClean="0"/>
              <a:t>analysis through code</a:t>
            </a:r>
            <a:endParaRPr lang="en-US" dirty="0" smtClean="0"/>
          </a:p>
          <a:p>
            <a:endParaRPr lang="en-US" dirty="0"/>
          </a:p>
        </p:txBody>
      </p:sp>
      <p:grpSp>
        <p:nvGrpSpPr>
          <p:cNvPr id="4" name="Group 9"/>
          <p:cNvGrpSpPr/>
          <p:nvPr/>
        </p:nvGrpSpPr>
        <p:grpSpPr>
          <a:xfrm>
            <a:off x="0" y="6433851"/>
            <a:ext cx="9144000" cy="424149"/>
            <a:chOff x="0" y="6433851"/>
            <a:chExt cx="9144000" cy="424149"/>
          </a:xfrm>
        </p:grpSpPr>
        <p:sp>
          <p:nvSpPr>
            <p:cNvPr id="5" name="Rounded Rectangle 4"/>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Dataset Info</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pic>
        <p:nvPicPr>
          <p:cNvPr id="10" name="Picture 2"/>
          <p:cNvPicPr>
            <a:picLocks noChangeAspect="1" noChangeArrowheads="1"/>
          </p:cNvPicPr>
          <p:nvPr/>
        </p:nvPicPr>
        <p:blipFill>
          <a:blip r:embed="rId2" cstate="print"/>
          <a:srcRect l="968" t="19047" r="44196" b="54113"/>
          <a:stretch>
            <a:fillRect/>
          </a:stretch>
        </p:blipFill>
        <p:spPr bwMode="auto">
          <a:xfrm>
            <a:off x="1395196" y="1238025"/>
            <a:ext cx="6353608" cy="2743201"/>
          </a:xfrm>
          <a:prstGeom prst="rect">
            <a:avLst/>
          </a:prstGeom>
          <a:noFill/>
          <a:ln w="9525">
            <a:noFill/>
            <a:miter lim="800000"/>
            <a:headEnd/>
            <a:tailEnd/>
          </a:ln>
        </p:spPr>
      </p:pic>
      <p:cxnSp>
        <p:nvCxnSpPr>
          <p:cNvPr id="11" name="Straight Arrow Connector 10"/>
          <p:cNvCxnSpPr/>
          <p:nvPr/>
        </p:nvCxnSpPr>
        <p:spPr>
          <a:xfrm rot="5400000" flipH="1" flipV="1">
            <a:off x="718457" y="2606637"/>
            <a:ext cx="2268189" cy="1662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8916" y="4524224"/>
            <a:ext cx="1983036" cy="1754326"/>
          </a:xfrm>
          <a:prstGeom prst="rect">
            <a:avLst/>
          </a:prstGeom>
          <a:noFill/>
        </p:spPr>
        <p:txBody>
          <a:bodyPr wrap="square" rtlCol="0">
            <a:spAutoFit/>
          </a:bodyPr>
          <a:lstStyle/>
          <a:p>
            <a:r>
              <a:rPr lang="en-US" dirty="0" smtClean="0"/>
              <a:t>Go to the ‘Papers and Files’ </a:t>
            </a:r>
            <a:r>
              <a:rPr lang="en-US" dirty="0" err="1" smtClean="0"/>
              <a:t>subtab</a:t>
            </a:r>
            <a:r>
              <a:rPr lang="en-US" dirty="0" smtClean="0"/>
              <a:t> to download or attach papers and files to the given dataset.</a:t>
            </a:r>
          </a:p>
        </p:txBody>
      </p:sp>
      <p:sp>
        <p:nvSpPr>
          <p:cNvPr id="14" name="TextBox 13"/>
          <p:cNvSpPr txBox="1"/>
          <p:nvPr/>
        </p:nvSpPr>
        <p:spPr>
          <a:xfrm>
            <a:off x="3578576" y="4524224"/>
            <a:ext cx="1983036" cy="1477328"/>
          </a:xfrm>
          <a:prstGeom prst="rect">
            <a:avLst/>
          </a:prstGeom>
          <a:noFill/>
        </p:spPr>
        <p:txBody>
          <a:bodyPr wrap="square" rtlCol="0">
            <a:spAutoFit/>
          </a:bodyPr>
          <a:lstStyle/>
          <a:p>
            <a:r>
              <a:rPr lang="en-US" dirty="0" smtClean="0"/>
              <a:t>Go to the ‘KC Models’ </a:t>
            </a:r>
            <a:r>
              <a:rPr lang="en-US" dirty="0" err="1" smtClean="0"/>
              <a:t>subtab</a:t>
            </a:r>
            <a:r>
              <a:rPr lang="en-US" dirty="0" smtClean="0"/>
              <a:t> to view, compare, export and/or import KC Models.</a:t>
            </a:r>
          </a:p>
        </p:txBody>
      </p:sp>
      <p:sp>
        <p:nvSpPr>
          <p:cNvPr id="15" name="TextBox 14"/>
          <p:cNvSpPr txBox="1"/>
          <p:nvPr/>
        </p:nvSpPr>
        <p:spPr>
          <a:xfrm>
            <a:off x="6468237" y="4524224"/>
            <a:ext cx="1983036" cy="1477328"/>
          </a:xfrm>
          <a:prstGeom prst="rect">
            <a:avLst/>
          </a:prstGeom>
          <a:noFill/>
        </p:spPr>
        <p:txBody>
          <a:bodyPr wrap="square" rtlCol="0">
            <a:spAutoFit/>
          </a:bodyPr>
          <a:lstStyle/>
          <a:p>
            <a:r>
              <a:rPr lang="en-US" dirty="0" smtClean="0"/>
              <a:t>Go to the ‘Problem Breakdown’ </a:t>
            </a:r>
            <a:r>
              <a:rPr lang="en-US" dirty="0" err="1" smtClean="0"/>
              <a:t>subtab</a:t>
            </a:r>
            <a:r>
              <a:rPr lang="en-US" dirty="0" smtClean="0"/>
              <a:t> to view and export a complete list of steps.</a:t>
            </a:r>
          </a:p>
        </p:txBody>
      </p:sp>
      <p:cxnSp>
        <p:nvCxnSpPr>
          <p:cNvPr id="17" name="Straight Arrow Connector 16"/>
          <p:cNvCxnSpPr/>
          <p:nvPr/>
        </p:nvCxnSpPr>
        <p:spPr>
          <a:xfrm rot="16200000" flipV="1">
            <a:off x="5153891" y="3087585"/>
            <a:ext cx="2301837" cy="73429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2939141" y="3148944"/>
            <a:ext cx="2287984" cy="5977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60708" y="1"/>
            <a:ext cx="782258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
        <p:nvSpPr>
          <p:cNvPr id="10" name="Title 1"/>
          <p:cNvSpPr>
            <a:spLocks noGrp="1"/>
          </p:cNvSpPr>
          <p:nvPr>
            <p:ph type="title"/>
          </p:nvPr>
        </p:nvSpPr>
        <p:spPr>
          <a:xfrm>
            <a:off x="457200" y="274638"/>
            <a:ext cx="8229600" cy="1143000"/>
          </a:xfrm>
        </p:spPr>
        <p:txBody>
          <a:bodyPr/>
          <a:lstStyle/>
          <a:p>
            <a:r>
              <a:rPr lang="en-US" dirty="0" smtClean="0"/>
              <a:t>Please fill out our survey!</a:t>
            </a:r>
            <a:endParaRPr lang="en-US" dirty="0"/>
          </a:p>
        </p:txBody>
      </p:sp>
      <p:sp>
        <p:nvSpPr>
          <p:cNvPr id="11" name="Content Placeholder 2"/>
          <p:cNvSpPr txBox="1">
            <a:spLocks/>
          </p:cNvSpPr>
          <p:nvPr/>
        </p:nvSpPr>
        <p:spPr>
          <a:xfrm>
            <a:off x="457200" y="1600200"/>
            <a:ext cx="8062332" cy="45259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accent1">
                    <a:lumMod val="75000"/>
                  </a:schemeClr>
                </a:solidFill>
                <a:effectLst/>
                <a:uLnTx/>
                <a:uFillTx/>
                <a:latin typeface="+mn-lt"/>
                <a:ea typeface="+mn-ea"/>
                <a:cs typeface="+mn-cs"/>
              </a:rPr>
              <a:t>http://snipr.com/workshopsurvey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600" dirty="0" smtClean="0">
              <a:solidFill>
                <a:schemeClr val="accent1">
                  <a:lumMod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600" dirty="0" smtClean="0">
              <a:solidFill>
                <a:schemeClr val="accent1">
                  <a:lumMod val="7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16413" y="178274"/>
            <a:ext cx="7827587" cy="6017810"/>
          </a:xfrm>
          <a:prstGeom prst="rect">
            <a:avLst/>
          </a:prstGeom>
          <a:noFill/>
          <a:ln w="9525">
            <a:noFill/>
            <a:miter lim="800000"/>
            <a:headEnd/>
            <a:tailEnd/>
          </a:ln>
          <a:effectLst/>
        </p:spPr>
      </p:pic>
      <p:grpSp>
        <p:nvGrpSpPr>
          <p:cNvPr id="19" name="Group 18"/>
          <p:cNvGrpSpPr/>
          <p:nvPr/>
        </p:nvGrpSpPr>
        <p:grpSpPr>
          <a:xfrm>
            <a:off x="0" y="6433851"/>
            <a:ext cx="9144000" cy="424149"/>
            <a:chOff x="0" y="6433851"/>
            <a:chExt cx="9144000" cy="424149"/>
          </a:xfrm>
        </p:grpSpPr>
        <p:sp>
          <p:nvSpPr>
            <p:cNvPr id="20" name="Rounded Rectangle 19"/>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21" name="Rectangle 20"/>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23" name="Rectangle 22"/>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cxnSp>
        <p:nvCxnSpPr>
          <p:cNvPr id="25" name="Straight Arrow Connector 24"/>
          <p:cNvCxnSpPr>
            <a:stCxn id="13" idx="3"/>
          </p:cNvCxnSpPr>
          <p:nvPr/>
        </p:nvCxnSpPr>
        <p:spPr>
          <a:xfrm>
            <a:off x="1211283" y="5568584"/>
            <a:ext cx="558140" cy="246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3"/>
          </p:cNvCxnSpPr>
          <p:nvPr/>
        </p:nvCxnSpPr>
        <p:spPr>
          <a:xfrm flipV="1">
            <a:off x="1470562" y="2517570"/>
            <a:ext cx="3113313" cy="3375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1536" y="2531952"/>
            <a:ext cx="1229026" cy="646331"/>
          </a:xfrm>
          <a:prstGeom prst="rect">
            <a:avLst/>
          </a:prstGeom>
          <a:solidFill>
            <a:schemeClr val="bg1"/>
          </a:solidFill>
          <a:ln w="19050">
            <a:solidFill>
              <a:srgbClr val="FF0000"/>
            </a:solidFill>
          </a:ln>
        </p:spPr>
        <p:txBody>
          <a:bodyPr wrap="square" rtlCol="0">
            <a:spAutoFit/>
          </a:bodyPr>
          <a:lstStyle/>
          <a:p>
            <a:r>
              <a:rPr lang="en-US" dirty="0" smtClean="0"/>
              <a:t>Download file</a:t>
            </a:r>
            <a:endParaRPr lang="en-US" dirty="0"/>
          </a:p>
        </p:txBody>
      </p:sp>
      <p:sp>
        <p:nvSpPr>
          <p:cNvPr id="13" name="TextBox 12"/>
          <p:cNvSpPr txBox="1"/>
          <p:nvPr/>
        </p:nvSpPr>
        <p:spPr>
          <a:xfrm>
            <a:off x="241536" y="5106919"/>
            <a:ext cx="969747" cy="923330"/>
          </a:xfrm>
          <a:prstGeom prst="rect">
            <a:avLst/>
          </a:prstGeom>
          <a:solidFill>
            <a:schemeClr val="bg1"/>
          </a:solidFill>
          <a:ln w="19050">
            <a:solidFill>
              <a:srgbClr val="FF0000"/>
            </a:solidFill>
          </a:ln>
        </p:spPr>
        <p:txBody>
          <a:bodyPr wrap="square" rtlCol="0">
            <a:spAutoFit/>
          </a:bodyPr>
          <a:lstStyle/>
          <a:p>
            <a:r>
              <a:rPr lang="en-US" dirty="0" smtClean="0"/>
              <a:t>Attach related papers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KC Models</a:t>
            </a:r>
            <a:endParaRPr lang="en-US" dirty="0"/>
          </a:p>
        </p:txBody>
      </p:sp>
      <p:sp>
        <p:nvSpPr>
          <p:cNvPr id="3" name="Text Placeholder 2"/>
          <p:cNvSpPr>
            <a:spLocks noGrp="1"/>
          </p:cNvSpPr>
          <p:nvPr>
            <p:ph type="body" idx="1"/>
          </p:nvPr>
        </p:nvSpPr>
        <p:spPr/>
        <p:txBody>
          <a:bodyPr/>
          <a:lstStyle/>
          <a:p>
            <a:r>
              <a:rPr lang="en-US" dirty="0" smtClean="0"/>
              <a:t>The Tools</a:t>
            </a:r>
            <a:endParaRPr lang="en-US" dirty="0"/>
          </a:p>
        </p:txBody>
      </p:sp>
      <p:grpSp>
        <p:nvGrpSpPr>
          <p:cNvPr id="4" name="Group 9"/>
          <p:cNvGrpSpPr/>
          <p:nvPr/>
        </p:nvGrpSpPr>
        <p:grpSpPr>
          <a:xfrm>
            <a:off x="0" y="6433851"/>
            <a:ext cx="9144000" cy="424149"/>
            <a:chOff x="0" y="6433851"/>
            <a:chExt cx="9144000" cy="424149"/>
          </a:xfrm>
        </p:grpSpPr>
        <p:sp>
          <p:nvSpPr>
            <p:cNvPr id="6" name="Rounded Rectangle 5"/>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7" name="Rectangle 6"/>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9" name="Rectangle 8"/>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91246" y="1"/>
            <a:ext cx="816150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821" t="32580" r="12964" b="14200"/>
          <a:stretch>
            <a:fillRect/>
          </a:stretch>
        </p:blipFill>
        <p:spPr bwMode="auto">
          <a:xfrm>
            <a:off x="1030407" y="1460981"/>
            <a:ext cx="7500265" cy="3936038"/>
          </a:xfrm>
          <a:prstGeom prst="rect">
            <a:avLst/>
          </a:prstGeom>
          <a:noFill/>
          <a:ln w="9525">
            <a:noFill/>
            <a:miter lim="800000"/>
            <a:headEnd/>
            <a:tailEnd/>
          </a:ln>
          <a:effectLst/>
        </p:spPr>
      </p:pic>
      <p:grpSp>
        <p:nvGrpSpPr>
          <p:cNvPr id="3" name="Group 9"/>
          <p:cNvGrpSpPr/>
          <p:nvPr/>
        </p:nvGrpSpPr>
        <p:grpSpPr>
          <a:xfrm>
            <a:off x="0" y="6433851"/>
            <a:ext cx="9144000" cy="424149"/>
            <a:chOff x="0" y="6433851"/>
            <a:chExt cx="9144000" cy="424149"/>
          </a:xfrm>
        </p:grpSpPr>
        <p:sp>
          <p:nvSpPr>
            <p:cNvPr id="4" name="Rounded Rectangle 3"/>
            <p:cNvSpPr/>
            <p:nvPr/>
          </p:nvSpPr>
          <p:spPr>
            <a:xfrm>
              <a:off x="6561364" y="6667500"/>
              <a:ext cx="2582636" cy="190500"/>
            </a:xfrm>
            <a:prstGeom prst="round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sz="1100" dirty="0" smtClean="0">
                  <a:solidFill>
                    <a:schemeClr val="bg1"/>
                  </a:solidFill>
                  <a:latin typeface="HelveticaNeueLT Pro 45 Lt" pitchFamily="34" charset="0"/>
                </a:rPr>
                <a:t>pslcdatashop.org</a:t>
              </a:r>
              <a:endParaRPr lang="en-US" sz="1100" dirty="0">
                <a:solidFill>
                  <a:schemeClr val="bg1"/>
                </a:solidFill>
                <a:latin typeface="HelveticaNeueLT Pro 45 Lt" pitchFamily="34" charset="0"/>
              </a:endParaRPr>
            </a:p>
          </p:txBody>
        </p:sp>
        <p:sp>
          <p:nvSpPr>
            <p:cNvPr id="6" name="Rectangle 5"/>
            <p:cNvSpPr/>
            <p:nvPr/>
          </p:nvSpPr>
          <p:spPr>
            <a:xfrm>
              <a:off x="0" y="6433851"/>
              <a:ext cx="9144000" cy="424149"/>
            </a:xfrm>
            <a:prstGeom prst="rect">
              <a:avLst/>
            </a:prstGeom>
            <a:solidFill>
              <a:srgbClr val="3756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433851"/>
              <a:ext cx="193896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PSLC DataShop</a:t>
              </a:r>
              <a:endParaRPr lang="en-US" dirty="0"/>
            </a:p>
          </p:txBody>
        </p:sp>
        <p:sp>
          <p:nvSpPr>
            <p:cNvPr id="8" name="Rectangle 7"/>
            <p:cNvSpPr/>
            <p:nvPr/>
          </p:nvSpPr>
          <p:spPr>
            <a:xfrm>
              <a:off x="5343180" y="6433851"/>
              <a:ext cx="3800819" cy="424149"/>
            </a:xfrm>
            <a:prstGeom prst="rect">
              <a:avLst/>
            </a:prstGeom>
            <a:solidFill>
              <a:srgbClr val="375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datashop-help@lists.andrew.cmu.edu</a:t>
              </a:r>
              <a:endParaRPr lang="en-US" dirty="0"/>
            </a:p>
          </p:txBody>
        </p:sp>
      </p:grpSp>
      <p:cxnSp>
        <p:nvCxnSpPr>
          <p:cNvPr id="11" name="Straight Arrow Connector 10"/>
          <p:cNvCxnSpPr/>
          <p:nvPr/>
        </p:nvCxnSpPr>
        <p:spPr>
          <a:xfrm rot="5400000">
            <a:off x="2468880" y="1798320"/>
            <a:ext cx="1584960" cy="4267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33504" y="325200"/>
            <a:ext cx="1587264" cy="923330"/>
          </a:xfrm>
          <a:prstGeom prst="rect">
            <a:avLst/>
          </a:prstGeom>
          <a:solidFill>
            <a:schemeClr val="bg1"/>
          </a:solidFill>
          <a:ln w="19050">
            <a:solidFill>
              <a:srgbClr val="FF0000"/>
            </a:solidFill>
          </a:ln>
        </p:spPr>
        <p:txBody>
          <a:bodyPr wrap="square" rtlCol="0">
            <a:spAutoFit/>
          </a:bodyPr>
          <a:lstStyle/>
          <a:p>
            <a:r>
              <a:rPr lang="en-US" dirty="0" smtClean="0"/>
              <a:t>Compare the BIC values across models</a:t>
            </a:r>
            <a:endParaRPr lang="en-US" dirty="0"/>
          </a:p>
        </p:txBody>
      </p:sp>
      <p:sp>
        <p:nvSpPr>
          <p:cNvPr id="18" name="TextBox 17"/>
          <p:cNvSpPr txBox="1"/>
          <p:nvPr/>
        </p:nvSpPr>
        <p:spPr>
          <a:xfrm>
            <a:off x="6770352" y="3830400"/>
            <a:ext cx="1587264" cy="1200329"/>
          </a:xfrm>
          <a:prstGeom prst="rect">
            <a:avLst/>
          </a:prstGeom>
          <a:solidFill>
            <a:schemeClr val="bg1"/>
          </a:solidFill>
          <a:ln w="19050">
            <a:solidFill>
              <a:srgbClr val="FF0000"/>
            </a:solidFill>
          </a:ln>
        </p:spPr>
        <p:txBody>
          <a:bodyPr wrap="square" rtlCol="0">
            <a:spAutoFit/>
          </a:bodyPr>
          <a:lstStyle/>
          <a:p>
            <a:r>
              <a:rPr lang="en-US" dirty="0" smtClean="0"/>
              <a:t>Click on these links to export and Import KC Models</a:t>
            </a:r>
            <a:endParaRPr lang="en-US" dirty="0"/>
          </a:p>
        </p:txBody>
      </p:sp>
      <p:cxnSp>
        <p:nvCxnSpPr>
          <p:cNvPr id="19" name="Straight Arrow Connector 18"/>
          <p:cNvCxnSpPr>
            <a:stCxn id="18" idx="0"/>
          </p:cNvCxnSpPr>
          <p:nvPr/>
        </p:nvCxnSpPr>
        <p:spPr>
          <a:xfrm rot="16200000" flipV="1">
            <a:off x="6615576" y="2881992"/>
            <a:ext cx="1062816" cy="83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rot="16200000" flipV="1">
            <a:off x="5573160" y="1839576"/>
            <a:ext cx="1209120" cy="27725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10363</TotalTime>
  <Words>3724</Words>
  <Application>Microsoft Office PowerPoint</Application>
  <PresentationFormat>On-screen Show (4:3)</PresentationFormat>
  <Paragraphs>1002</Paragraphs>
  <Slides>93</Slides>
  <Notes>30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Powerpoint Template</vt:lpstr>
      <vt:lpstr>DataShop Import Workshop </vt:lpstr>
      <vt:lpstr>Today’s Schedule</vt:lpstr>
      <vt:lpstr>Slide 3</vt:lpstr>
      <vt:lpstr> What is DataShop?</vt:lpstr>
      <vt:lpstr>Repository</vt:lpstr>
      <vt:lpstr>Web Application</vt:lpstr>
      <vt:lpstr>DataShop, what’s in it for me?</vt:lpstr>
      <vt:lpstr> Let us know what you need!</vt:lpstr>
      <vt:lpstr>Please fill out our survey!</vt:lpstr>
      <vt:lpstr>Enjoy!</vt:lpstr>
      <vt:lpstr>THE DATA MODEL</vt:lpstr>
      <vt:lpstr>DataShop Terminology</vt:lpstr>
      <vt:lpstr>DataShop Terminology</vt:lpstr>
      <vt:lpstr>Slide 14</vt:lpstr>
      <vt:lpstr>Slide 15</vt:lpstr>
      <vt:lpstr>Slide 16</vt:lpstr>
      <vt:lpstr>Slide 17</vt:lpstr>
      <vt:lpstr>Terminology Review</vt:lpstr>
      <vt:lpstr>Break</vt:lpstr>
      <vt:lpstr>Importing into DataShop</vt:lpstr>
      <vt:lpstr>Types of Imports</vt:lpstr>
      <vt:lpstr>Flat File Import</vt:lpstr>
      <vt:lpstr>Importing DATa (hands-on)</vt:lpstr>
      <vt:lpstr>Exporting Data</vt:lpstr>
      <vt:lpstr>3 data formats for exporting</vt:lpstr>
      <vt:lpstr>3 data formats for exporting</vt:lpstr>
      <vt:lpstr>Places to export</vt:lpstr>
      <vt:lpstr>Places to export</vt:lpstr>
      <vt:lpstr>Slide 29</vt:lpstr>
      <vt:lpstr>Slide 30</vt:lpstr>
      <vt:lpstr>Places to export</vt:lpstr>
      <vt:lpstr>Export columns</vt:lpstr>
      <vt:lpstr>Transaction Export Columns</vt:lpstr>
      <vt:lpstr>Student-Step Export Columns</vt:lpstr>
      <vt:lpstr>Web Services Export Columns</vt:lpstr>
      <vt:lpstr>Questions about columns?</vt:lpstr>
      <vt:lpstr>Phil Pavlik</vt:lpstr>
      <vt:lpstr>the end</vt:lpstr>
      <vt:lpstr>Slides from the introduction to Datashop workshop</vt:lpstr>
      <vt:lpstr>Creating an account  and Logging in</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Problem: “Making Cans”</vt:lpstr>
      <vt:lpstr>Video: Solving “Making Cans”, Question 1 (1m:27s)</vt:lpstr>
      <vt:lpstr>Steps</vt:lpstr>
      <vt:lpstr>Transactions</vt:lpstr>
      <vt:lpstr>Student-Steps</vt:lpstr>
      <vt:lpstr>Opportunity: a chance for a student to demonstrate that he or she has learned a KC.  </vt:lpstr>
      <vt:lpstr>Observation: set of transactions for a student  working on a step, i.e. each row in this table</vt:lpstr>
      <vt:lpstr>The DataShop Tools</vt:lpstr>
      <vt:lpstr>Learning curve</vt:lpstr>
      <vt:lpstr>Slide 62</vt:lpstr>
      <vt:lpstr>Slide 63</vt:lpstr>
      <vt:lpstr>Slide 64</vt:lpstr>
      <vt:lpstr>Slide 65</vt:lpstr>
      <vt:lpstr>Slide 66</vt:lpstr>
      <vt:lpstr>Slide 67</vt:lpstr>
      <vt:lpstr>If interested in KC modeling …</vt:lpstr>
      <vt:lpstr>Sample selector</vt:lpstr>
      <vt:lpstr>Slide 70</vt:lpstr>
      <vt:lpstr>Sample Selector </vt:lpstr>
      <vt:lpstr>Performance profiler</vt:lpstr>
      <vt:lpstr>Slide 73</vt:lpstr>
      <vt:lpstr>Slide 74</vt:lpstr>
      <vt:lpstr>Slide 75</vt:lpstr>
      <vt:lpstr>Error report</vt:lpstr>
      <vt:lpstr>Slide 77</vt:lpstr>
      <vt:lpstr>Slide 78</vt:lpstr>
      <vt:lpstr>Slide 79</vt:lpstr>
      <vt:lpstr>Export</vt:lpstr>
      <vt:lpstr>IMPORT</vt:lpstr>
      <vt:lpstr>Slide 82</vt:lpstr>
      <vt:lpstr>XML vs. Tab-delimited format</vt:lpstr>
      <vt:lpstr>Documentation</vt:lpstr>
      <vt:lpstr>Web services</vt:lpstr>
      <vt:lpstr>Web Services</vt:lpstr>
      <vt:lpstr>Dataset Info</vt:lpstr>
      <vt:lpstr>Slide 88</vt:lpstr>
      <vt:lpstr>Slide 89</vt:lpstr>
      <vt:lpstr>Slide 90</vt:lpstr>
      <vt:lpstr>KC Models</vt:lpstr>
      <vt:lpstr>Slide 92</vt:lpstr>
      <vt:lpstr>Slide 93</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PSLC DataShop </dc:title>
  <dc:creator>Alida Skogsholm</dc:creator>
  <cp:lastModifiedBy>Brett Leber</cp:lastModifiedBy>
  <cp:revision>215</cp:revision>
  <dcterms:created xsi:type="dcterms:W3CDTF">2010-10-26T17:01:57Z</dcterms:created>
  <dcterms:modified xsi:type="dcterms:W3CDTF">2011-06-15T13:48:05Z</dcterms:modified>
</cp:coreProperties>
</file>